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41" r:id="rId1"/>
  </p:sldMasterIdLst>
  <p:notesMasterIdLst>
    <p:notesMasterId r:id="rId32"/>
  </p:notesMasterIdLst>
  <p:sldIdLst>
    <p:sldId id="318" r:id="rId2"/>
    <p:sldId id="306" r:id="rId3"/>
    <p:sldId id="307" r:id="rId4"/>
    <p:sldId id="308" r:id="rId5"/>
    <p:sldId id="309" r:id="rId6"/>
    <p:sldId id="310" r:id="rId7"/>
    <p:sldId id="311" r:id="rId8"/>
    <p:sldId id="313" r:id="rId9"/>
    <p:sldId id="312" r:id="rId10"/>
    <p:sldId id="316" r:id="rId11"/>
    <p:sldId id="314" r:id="rId12"/>
    <p:sldId id="265" r:id="rId13"/>
    <p:sldId id="267" r:id="rId14"/>
    <p:sldId id="268" r:id="rId15"/>
    <p:sldId id="270" r:id="rId16"/>
    <p:sldId id="272" r:id="rId17"/>
    <p:sldId id="274" r:id="rId18"/>
    <p:sldId id="275" r:id="rId19"/>
    <p:sldId id="277" r:id="rId20"/>
    <p:sldId id="280" r:id="rId21"/>
    <p:sldId id="283" r:id="rId22"/>
    <p:sldId id="286" r:id="rId23"/>
    <p:sldId id="287" r:id="rId24"/>
    <p:sldId id="291" r:id="rId25"/>
    <p:sldId id="292" r:id="rId26"/>
    <p:sldId id="293" r:id="rId27"/>
    <p:sldId id="298" r:id="rId28"/>
    <p:sldId id="300" r:id="rId29"/>
    <p:sldId id="315" r:id="rId30"/>
    <p:sldId id="305" r:id="rId31"/>
  </p:sldIdLst>
  <p:sldSz cx="9144000" cy="5143500" type="screen16x9"/>
  <p:notesSz cx="6858000" cy="9144000"/>
  <p:embeddedFontLst>
    <p:embeddedFont>
      <p:font typeface="Aleo" pitchFamily="2" charset="77"/>
      <p:regular r:id="rId33"/>
      <p:bold r:id="rId34"/>
      <p:italic r:id="rId35"/>
      <p:boldItalic r:id="rId36"/>
    </p:embeddedFont>
    <p:embeddedFont>
      <p:font typeface="Aleo SemiBold" pitchFamily="2" charset="77"/>
      <p:regular r:id="rId37"/>
      <p:bold r:id="rId38"/>
      <p:italic r:id="rId39"/>
      <p:boldItalic r:id="rId40"/>
    </p:embeddedFont>
    <p:embeddedFont>
      <p:font typeface="Oswald" pitchFamily="2" charset="77"/>
      <p:regular r:id="rId41"/>
      <p:bold r:id="rId42"/>
    </p:embeddedFont>
    <p:embeddedFont>
      <p:font typeface="Source Sans 3" panose="020B0303030403020204" pitchFamily="34" charset="0"/>
      <p:regular r:id="rId43"/>
      <p:bold r:id="rId44"/>
      <p:italic r:id="rId45"/>
      <p:boldItalic r:id="rId4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638A936-E76C-4398-B54F-18397C614734}">
  <a:tblStyle styleId="{6638A936-E76C-4398-B54F-18397C61473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34"/>
    <p:restoredTop sz="94675"/>
  </p:normalViewPr>
  <p:slideViewPr>
    <p:cSldViewPr snapToGrid="0">
      <p:cViewPr varScale="1">
        <p:scale>
          <a:sx n="159" d="100"/>
          <a:sy n="159" d="100"/>
        </p:scale>
        <p:origin x="472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657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h46798d1c7b43b22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0" name="Google Shape;460;h46798d1c7b43b22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4021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h46798d1c7b43b22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h46798d1c7b43b22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79573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h27d87db55ec217e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2" name="Google Shape;472;h27d87db55ec217ea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3897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h27d87db55ec217ea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2" name="Google Shape;482;h27d87db55ec217ea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38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h27d87db55ec217ea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8" name="Google Shape;488;h27d87db55ec217ea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9836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h27d87db55ec217ea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h27d87db55ec217ea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6261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h27cd44b1b732992b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h27cd44b1b732992b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5508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h27d87db55ec217ea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h27d87db55ec217ea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53423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h17de712ca9ed0c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h17de712ca9ed0c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3849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h27d87db55ec217ea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h27d87db55ec217ea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234332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h582a15771d4bf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h582a15771d4bfa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h582a15771d4bfac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h582a15771d4bfac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h582a15771d4bfac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h582a15771d4bfac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h582a15771d4bfac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h582a15771d4bfac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h582a15771d4bfac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h582a15771d4bfac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h582a15771d4bfac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h582a15771d4bfac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h582a15771d4bfac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h582a15771d4bfac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h582a15771d4bfac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2" name="Google Shape;232;h582a15771d4bfac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h582a15771d4bfac_0_1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h582a15771d4bfac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h582a15771d4bfac_0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h582a15771d4bfac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h582a15771d4bfac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h582a15771d4bfac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h582a15771d4bfac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h582a15771d4bfac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h582a15771d4bfac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h582a15771d4bfac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h582a15771d4bfac_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h582a15771d4bfac_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h582a15771d4bfac_0_2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h582a15771d4bfac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h582a15771d4bfac_0_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h582a15771d4bfac_0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h582a15771d4bfac_0_2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h582a15771d4bfac_0_2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h2af228b6802c0c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h2af228b6802c0cd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8759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h27d87db55ec217e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h27d87db55ec217e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22958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24792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04740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91322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2608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D05E5D-68FD-447C-A2DD-5EC26B56527F}" type="datetime1">
              <a:rPr lang="en-US" smtClean="0"/>
              <a:t>11/5/26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1551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62965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21915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8805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56662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27552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60237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6234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623400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2555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457200" cy="5143500"/>
          </a:xfrm>
          <a:prstGeom prst="rect">
            <a:avLst/>
          </a:prstGeom>
          <a:solidFill>
            <a:srgbClr val="97C33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4514850"/>
            <a:ext cx="9144000" cy="628650"/>
          </a:xfrm>
          <a:prstGeom prst="rect">
            <a:avLst/>
          </a:prstGeom>
          <a:solidFill>
            <a:srgbClr val="97C33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fld id="{35F68458-1A7A-4A29-A16B-4424C6D3B5E6}" type="datetime1">
              <a:rPr lang="en-US" smtClean="0"/>
              <a:pPr/>
              <a:t>11/5/26</a:t>
            </a:fld>
            <a:endParaRPr lang="en-US" dirty="0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571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457200" y="0"/>
            <a:ext cx="0" cy="5143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>
              <a:defRPr/>
            </a:pPr>
            <a:endParaRPr lang="en-US" sz="1350">
              <a:latin typeface="Arial" pitchFamily="-105" charset="0"/>
              <a:ea typeface="+mn-ea"/>
              <a:cs typeface="+mn-cs"/>
            </a:endParaRPr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auto">
          <a:xfrm flipH="1">
            <a:off x="457200" y="4507707"/>
            <a:ext cx="8686800" cy="714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>
              <a:defRPr/>
            </a:pPr>
            <a:endParaRPr lang="en-US" sz="1350">
              <a:latin typeface="Arial" pitchFamily="-105" charset="0"/>
              <a:ea typeface="+mn-ea"/>
              <a:cs typeface="+mn-cs"/>
            </a:endParaRPr>
          </a:p>
        </p:txBody>
      </p:sp>
      <p:pic>
        <p:nvPicPr>
          <p:cNvPr id="1036" name="Picture 12"/>
          <p:cNvPicPr>
            <a:picLocks noChangeAspect="1"/>
          </p:cNvPicPr>
          <p:nvPr/>
        </p:nvPicPr>
        <p:blipFill>
          <a:blip r:embed="rId15">
            <a:alphaModFix amt="75000"/>
          </a:blip>
          <a:srcRect/>
          <a:stretch>
            <a:fillRect/>
          </a:stretch>
        </p:blipFill>
        <p:spPr bwMode="auto">
          <a:xfrm>
            <a:off x="3009900" y="4572000"/>
            <a:ext cx="3124200" cy="47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4514850"/>
            <a:ext cx="9144000" cy="628650"/>
          </a:xfrm>
          <a:prstGeom prst="rect">
            <a:avLst/>
          </a:prstGeom>
          <a:solidFill>
            <a:srgbClr val="97C33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defRPr/>
            </a:pPr>
            <a:endParaRPr lang="en-US" sz="1350"/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5">
            <a:alphaModFix amt="75000"/>
          </a:blip>
          <a:srcRect/>
          <a:stretch>
            <a:fillRect/>
          </a:stretch>
        </p:blipFill>
        <p:spPr bwMode="auto">
          <a:xfrm>
            <a:off x="3162300" y="4572000"/>
            <a:ext cx="3124200" cy="47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7662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ＭＳ Ｐゴシック" pitchFamily="-105" charset="-128"/>
          <a:cs typeface="ＭＳ Ｐゴシック" pitchFamily="-105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  <a:ea typeface="ＭＳ Ｐゴシック" pitchFamily="-105" charset="-128"/>
          <a:cs typeface="ＭＳ Ｐゴシック" pitchFamily="-105" charset="-128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itchFamily="-105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5" charset="-128"/>
          <a:cs typeface="ＭＳ Ｐゴシック" pitchFamily="-105" charset="-128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ＭＳ Ｐゴシック" pitchFamily="-105" charset="-128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ＭＳ Ｐゴシック" pitchFamily="-105" charset="-128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ＭＳ Ｐゴシック" pitchFamily="-105" charset="-128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ＭＳ Ｐゴシック" pitchFamily="-105" charset="-128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ＭＳ Ｐゴシック" pitchFamily="-105" charset="-128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ＭＳ Ｐゴシック" pitchFamily="-105" charset="-128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ＭＳ Ｐゴシック" pitchFamily="-105" charset="-128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ＭＳ Ｐゴシック" pitchFamily="-105" charset="-128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gcatoolkit.org/" TargetMode="External"/><Relationship Id="rId13" Type="http://schemas.openxmlformats.org/officeDocument/2006/relationships/image" Target="../media/image13.png"/><Relationship Id="rId18" Type="http://schemas.openxmlformats.org/officeDocument/2006/relationships/hyperlink" Target="https://commongoodcyber.org/" TargetMode="External"/><Relationship Id="rId26" Type="http://schemas.openxmlformats.org/officeDocument/2006/relationships/image" Target="../media/image20.png"/><Relationship Id="rId3" Type="http://schemas.openxmlformats.org/officeDocument/2006/relationships/image" Target="../media/image6.png"/><Relationship Id="rId21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hyperlink" Target="https://gcacyberflex.org/" TargetMode="External"/><Relationship Id="rId17" Type="http://schemas.openxmlformats.org/officeDocument/2006/relationships/image" Target="../media/image15.png"/><Relationship Id="rId25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6" Type="http://schemas.openxmlformats.org/officeDocument/2006/relationships/hyperlink" Target="https://nonprofitcyber.org/" TargetMode="External"/><Relationship Id="rId20" Type="http://schemas.openxmlformats.org/officeDocument/2006/relationships/hyperlink" Target="https://manrs.org/" TargetMode="External"/><Relationship Id="rId29" Type="http://schemas.openxmlformats.org/officeDocument/2006/relationships/hyperlink" Target="https://quad9.net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24" Type="http://schemas.openxmlformats.org/officeDocument/2006/relationships/hyperlink" Target="https://globalcyberalliance.org/aide/" TargetMode="External"/><Relationship Id="rId5" Type="http://schemas.openxmlformats.org/officeDocument/2006/relationships/image" Target="../media/image8.png"/><Relationship Id="rId15" Type="http://schemas.openxmlformats.org/officeDocument/2006/relationships/image" Target="../media/image14.png"/><Relationship Id="rId23" Type="http://schemas.openxmlformats.org/officeDocument/2006/relationships/image" Target="../media/image18.png"/><Relationship Id="rId28" Type="http://schemas.openxmlformats.org/officeDocument/2006/relationships/image" Target="../media/image21.png"/><Relationship Id="rId10" Type="http://schemas.openxmlformats.org/officeDocument/2006/relationships/hyperlink" Target="https://act.globalcyberalliance.org/" TargetMode="External"/><Relationship Id="rId19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hyperlink" Target="https://globalcyberalliance.org/cyber-civil-defense/" TargetMode="External"/><Relationship Id="rId22" Type="http://schemas.openxmlformats.org/officeDocument/2006/relationships/hyperlink" Target="https://globalcyberalliance.org/domain-trust/" TargetMode="External"/><Relationship Id="rId27" Type="http://schemas.openxmlformats.org/officeDocument/2006/relationships/hyperlink" Target="https://globalcyberalliance.org/partner/" TargetMode="External"/><Relationship Id="rId30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hyperlink" Target="https://manrs.org/" TargetMode="External"/><Relationship Id="rId7" Type="http://schemas.openxmlformats.org/officeDocument/2006/relationships/hyperlink" Target="https://globalcyberalliance.org/interview-christian-munteanu-research-aide-cohorts/" TargetMode="External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hyperlink" Target="https://globalcyberalliance.org/domain-trust/" TargetMode="External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globalcyberalliance.org/wp-content/uploads/2026/10/Domain-Trust-Badge-Guidelines_v0_1.pdf" TargetMode="External"/><Relationship Id="rId5" Type="http://schemas.openxmlformats.org/officeDocument/2006/relationships/hyperlink" Target="https://domain-trust.globalcyberalliance.org/badge" TargetMode="External"/><Relationship Id="rId4" Type="http://schemas.openxmlformats.org/officeDocument/2006/relationships/hyperlink" Target="https://domain-trust.globalcyberalliance.org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0B9A0-8BD5-069F-A280-A9BB38A994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i="1" dirty="0"/>
              <a:t>Four of a Kind: DNS Anti-Abuse and Stability Programs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06101D-5F1E-CDAF-B347-53C948318D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Rod Rasmussen</a:t>
            </a:r>
          </a:p>
          <a:p>
            <a:r>
              <a:rPr lang="en-US" dirty="0"/>
              <a:t>APWG</a:t>
            </a:r>
          </a:p>
        </p:txBody>
      </p:sp>
    </p:spTree>
    <p:extLst>
      <p:ext uri="{BB962C8B-B14F-4D97-AF65-F5344CB8AC3E}">
        <p14:creationId xmlns:p14="http://schemas.microsoft.com/office/powerpoint/2010/main" val="3712085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5713" y="1458325"/>
            <a:ext cx="1428844" cy="1479656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57"/>
          <p:cNvSpPr txBox="1">
            <a:spLocks noGrp="1"/>
          </p:cNvSpPr>
          <p:nvPr>
            <p:ph type="body" idx="1"/>
          </p:nvPr>
        </p:nvSpPr>
        <p:spPr>
          <a:xfrm>
            <a:off x="2523975" y="1267225"/>
            <a:ext cx="64548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3000" b="1" dirty="0">
                <a:solidFill>
                  <a:schemeClr val="dk1"/>
                </a:solidFill>
              </a:rPr>
              <a:t>Julija </a:t>
            </a:r>
            <a:r>
              <a:rPr lang="en" sz="3000" b="1" dirty="0" err="1">
                <a:solidFill>
                  <a:schemeClr val="dk1"/>
                </a:solidFill>
              </a:rPr>
              <a:t>Kalpokienė</a:t>
            </a:r>
            <a:endParaRPr sz="14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2600" b="1" dirty="0">
                <a:solidFill>
                  <a:schemeClr val="dk1"/>
                </a:solidFill>
              </a:rPr>
              <a:t>Policy Consultant</a:t>
            </a:r>
            <a:endParaRPr sz="26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2600" b="1" dirty="0">
                <a:solidFill>
                  <a:schemeClr val="dk1"/>
                </a:solidFill>
              </a:rPr>
              <a:t>Internet &amp; Jurisdiction Policy Network (I&amp;JPN)</a:t>
            </a:r>
            <a:br>
              <a:rPr lang="en" sz="2600" b="1" dirty="0">
                <a:solidFill>
                  <a:schemeClr val="dk1"/>
                </a:solidFill>
              </a:rPr>
            </a:br>
            <a:r>
              <a:rPr lang="en" sz="2600" b="1" dirty="0">
                <a:solidFill>
                  <a:schemeClr val="dk1"/>
                </a:solidFill>
              </a:rPr>
              <a:t>Internet Infrastructure Forum (IIF)</a:t>
            </a:r>
            <a:endParaRPr dirty="0"/>
          </a:p>
        </p:txBody>
      </p:sp>
      <p:pic>
        <p:nvPicPr>
          <p:cNvPr id="464" name="Google Shape;464;p57"/>
          <p:cNvPicPr preferRelativeResize="0"/>
          <p:nvPr/>
        </p:nvPicPr>
        <p:blipFill rotWithShape="1">
          <a:blip r:embed="rId4">
            <a:alphaModFix/>
          </a:blip>
          <a:srcRect b="7792"/>
          <a:stretch/>
        </p:blipFill>
        <p:spPr>
          <a:xfrm>
            <a:off x="960600" y="1458325"/>
            <a:ext cx="1379074" cy="14796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674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Google Shape;469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6512" y="186611"/>
            <a:ext cx="7430975" cy="4179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415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59"/>
          <p:cNvSpPr txBox="1"/>
          <p:nvPr/>
        </p:nvSpPr>
        <p:spPr>
          <a:xfrm>
            <a:off x="1832535" y="764780"/>
            <a:ext cx="65832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solidFill>
                  <a:srgbClr val="000000"/>
                </a:solidFill>
                <a:latin typeface="Aleo"/>
                <a:ea typeface="Aleo"/>
                <a:cs typeface="Aleo"/>
                <a:sym typeface="Aleo"/>
              </a:rPr>
              <a:t>Why the Internet Infrastructure Forum (IIF)?</a:t>
            </a:r>
            <a:endParaRPr sz="2400" b="1" i="0" u="none" strike="noStrike" cap="none">
              <a:solidFill>
                <a:srgbClr val="000000"/>
              </a:solidFill>
              <a:latin typeface="Aleo"/>
              <a:ea typeface="Aleo"/>
              <a:cs typeface="Aleo"/>
              <a:sym typeface="Aleo"/>
            </a:endParaRPr>
          </a:p>
        </p:txBody>
      </p:sp>
      <p:sp>
        <p:nvSpPr>
          <p:cNvPr id="475" name="Google Shape;475;p59"/>
          <p:cNvSpPr txBox="1"/>
          <p:nvPr/>
        </p:nvSpPr>
        <p:spPr>
          <a:xfrm>
            <a:off x="1832535" y="2172788"/>
            <a:ext cx="64086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solidFill>
                  <a:srgbClr val="000000"/>
                </a:solidFill>
                <a:latin typeface="Aleo"/>
                <a:ea typeface="Aleo"/>
                <a:cs typeface="Aleo"/>
                <a:sym typeface="Aleo"/>
              </a:rPr>
              <a:t>How is it organized?</a:t>
            </a:r>
            <a:endParaRPr sz="2400" b="1" i="0" u="none" strike="noStrike" cap="none">
              <a:solidFill>
                <a:srgbClr val="000000"/>
              </a:solidFill>
              <a:latin typeface="Aleo"/>
              <a:ea typeface="Aleo"/>
              <a:cs typeface="Aleo"/>
              <a:sym typeface="Aleo"/>
            </a:endParaRPr>
          </a:p>
        </p:txBody>
      </p:sp>
      <p:sp>
        <p:nvSpPr>
          <p:cNvPr id="476" name="Google Shape;476;p59"/>
          <p:cNvSpPr txBox="1"/>
          <p:nvPr/>
        </p:nvSpPr>
        <p:spPr>
          <a:xfrm>
            <a:off x="860458" y="646893"/>
            <a:ext cx="8874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" sz="4400" b="0" i="0" u="none" strike="noStrike" cap="none">
                <a:solidFill>
                  <a:srgbClr val="99C5EA"/>
                </a:solidFill>
                <a:latin typeface="Source Sans 3"/>
                <a:ea typeface="Source Sans 3"/>
                <a:cs typeface="Source Sans 3"/>
                <a:sym typeface="Source Sans 3"/>
              </a:rPr>
              <a:t>01.</a:t>
            </a:r>
            <a:endParaRPr sz="4400" b="0" i="0" u="none" strike="noStrike" cap="none">
              <a:solidFill>
                <a:srgbClr val="99C5EA"/>
              </a:solidFill>
              <a:latin typeface="Source Sans 3"/>
              <a:ea typeface="Source Sans 3"/>
              <a:cs typeface="Source Sans 3"/>
              <a:sym typeface="Source Sans 3"/>
            </a:endParaRPr>
          </a:p>
        </p:txBody>
      </p:sp>
      <p:sp>
        <p:nvSpPr>
          <p:cNvPr id="477" name="Google Shape;477;p59"/>
          <p:cNvSpPr txBox="1"/>
          <p:nvPr/>
        </p:nvSpPr>
        <p:spPr>
          <a:xfrm>
            <a:off x="860458" y="2052741"/>
            <a:ext cx="8874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" sz="4400" b="0" i="0" u="none" strike="noStrike" cap="none">
                <a:solidFill>
                  <a:srgbClr val="99C5EA"/>
                </a:solidFill>
                <a:latin typeface="Source Sans 3"/>
                <a:ea typeface="Source Sans 3"/>
                <a:cs typeface="Source Sans 3"/>
                <a:sym typeface="Source Sans 3"/>
              </a:rPr>
              <a:t>02.</a:t>
            </a:r>
            <a:endParaRPr sz="4400" b="0" i="0" u="none" strike="noStrike" cap="none">
              <a:solidFill>
                <a:srgbClr val="99C5EA"/>
              </a:solidFill>
              <a:latin typeface="Source Sans 3"/>
              <a:ea typeface="Source Sans 3"/>
              <a:cs typeface="Source Sans 3"/>
              <a:sym typeface="Source Sans 3"/>
            </a:endParaRPr>
          </a:p>
        </p:txBody>
      </p:sp>
      <p:sp>
        <p:nvSpPr>
          <p:cNvPr id="478" name="Google Shape;478;p59"/>
          <p:cNvSpPr txBox="1"/>
          <p:nvPr/>
        </p:nvSpPr>
        <p:spPr>
          <a:xfrm>
            <a:off x="860458" y="3458589"/>
            <a:ext cx="8874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" sz="4400" b="0" i="0" u="none" strike="noStrike" cap="none">
                <a:solidFill>
                  <a:srgbClr val="99C5EA"/>
                </a:solidFill>
                <a:latin typeface="Source Sans 3"/>
                <a:ea typeface="Source Sans 3"/>
                <a:cs typeface="Source Sans 3"/>
                <a:sym typeface="Source Sans 3"/>
              </a:rPr>
              <a:t>03.</a:t>
            </a:r>
            <a:endParaRPr sz="4400" b="0" i="0" u="none" strike="noStrike" cap="none">
              <a:solidFill>
                <a:srgbClr val="99C5EA"/>
              </a:solidFill>
              <a:latin typeface="Source Sans 3"/>
              <a:ea typeface="Source Sans 3"/>
              <a:cs typeface="Source Sans 3"/>
              <a:sym typeface="Source Sans 3"/>
            </a:endParaRPr>
          </a:p>
        </p:txBody>
      </p:sp>
      <p:sp>
        <p:nvSpPr>
          <p:cNvPr id="479" name="Google Shape;479;p59"/>
          <p:cNvSpPr txBox="1"/>
          <p:nvPr/>
        </p:nvSpPr>
        <p:spPr>
          <a:xfrm>
            <a:off x="1832535" y="3612566"/>
            <a:ext cx="64086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solidFill>
                  <a:srgbClr val="000000"/>
                </a:solidFill>
                <a:latin typeface="Aleo"/>
                <a:ea typeface="Aleo"/>
                <a:cs typeface="Aleo"/>
                <a:sym typeface="Aleo"/>
              </a:rPr>
              <a:t>What does it address?</a:t>
            </a:r>
            <a:endParaRPr sz="2400" b="1" i="0" u="none" strike="noStrike" cap="none">
              <a:solidFill>
                <a:srgbClr val="000000"/>
              </a:solidFill>
              <a:latin typeface="Aleo"/>
              <a:ea typeface="Aleo"/>
              <a:cs typeface="Aleo"/>
              <a:sym typeface="Aleo"/>
            </a:endParaRPr>
          </a:p>
        </p:txBody>
      </p:sp>
    </p:spTree>
    <p:extLst>
      <p:ext uri="{BB962C8B-B14F-4D97-AF65-F5344CB8AC3E}">
        <p14:creationId xmlns:p14="http://schemas.microsoft.com/office/powerpoint/2010/main" val="4024489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60"/>
          <p:cNvSpPr txBox="1"/>
          <p:nvPr/>
        </p:nvSpPr>
        <p:spPr>
          <a:xfrm>
            <a:off x="532577" y="1614322"/>
            <a:ext cx="1530900" cy="15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0250" tIns="70250" rIns="70250" bIns="702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89"/>
              <a:buFont typeface="Arial"/>
              <a:buNone/>
            </a:pPr>
            <a:r>
              <a:rPr lang="en" sz="3689" b="0" i="0" u="none" strike="noStrike" cap="none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WHY</a:t>
            </a:r>
            <a:endParaRPr sz="3689" b="0" i="0" u="none" strike="noStrike" cap="none">
              <a:solidFill>
                <a:srgbClr val="091723"/>
              </a:solidFill>
              <a:latin typeface="Aleo SemiBold"/>
              <a:ea typeface="Aleo SemiBold"/>
              <a:cs typeface="Aleo SemiBold"/>
              <a:sym typeface="Aleo SemiBold"/>
            </a:endParaRPr>
          </a:p>
        </p:txBody>
      </p:sp>
      <p:sp>
        <p:nvSpPr>
          <p:cNvPr id="485" name="Google Shape;485;p60"/>
          <p:cNvSpPr txBox="1"/>
          <p:nvPr/>
        </p:nvSpPr>
        <p:spPr>
          <a:xfrm>
            <a:off x="2266469" y="548998"/>
            <a:ext cx="5762163" cy="3192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0250" tIns="35125" rIns="70250" bIns="351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Significant abuse of the services </a:t>
            </a: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 internet infrastructure operators by malicious actors</a:t>
            </a:r>
            <a:endParaRPr sz="1076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44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Increased expected role </a:t>
            </a: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 operators in mitigation but the distributed ecosystem means </a:t>
            </a: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siloed actions</a:t>
            </a:r>
            <a:endParaRPr sz="1076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44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Obligation to </a:t>
            </a: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strengthen coordination</a:t>
            </a: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across the stack if we want to efficiently address online harms, particularly </a:t>
            </a: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deceptive exploitation of people</a:t>
            </a:r>
            <a:endParaRPr sz="1076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44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Need for a new space </a:t>
            </a: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allowing</a:t>
            </a:r>
            <a:r>
              <a:rPr lang="en" sz="1844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844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actors to meet</a:t>
            </a:r>
            <a:endParaRPr sz="1076" dirty="0"/>
          </a:p>
        </p:txBody>
      </p:sp>
    </p:spTree>
    <p:extLst>
      <p:ext uri="{BB962C8B-B14F-4D97-AF65-F5344CB8AC3E}">
        <p14:creationId xmlns:p14="http://schemas.microsoft.com/office/powerpoint/2010/main" val="3781147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61"/>
          <p:cNvSpPr txBox="1"/>
          <p:nvPr/>
        </p:nvSpPr>
        <p:spPr>
          <a:xfrm>
            <a:off x="498000" y="1245011"/>
            <a:ext cx="2608800" cy="20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250" tIns="73250" rIns="73250" bIns="732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45"/>
              <a:buFont typeface="Arial"/>
              <a:buNone/>
            </a:pPr>
            <a:r>
              <a:rPr lang="en" sz="3845" b="0" i="0" u="none" strike="noStrike" cap="none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HOW  </a:t>
            </a:r>
            <a:endParaRPr sz="3845" b="0" i="0" u="none" strike="noStrike" cap="none" dirty="0">
              <a:solidFill>
                <a:srgbClr val="091723"/>
              </a:solidFill>
              <a:latin typeface="Aleo SemiBold"/>
              <a:ea typeface="Aleo SemiBold"/>
              <a:cs typeface="Aleo SemiBold"/>
              <a:sym typeface="Aleo SemiBold"/>
            </a:endParaRPr>
          </a:p>
        </p:txBody>
      </p:sp>
      <p:sp>
        <p:nvSpPr>
          <p:cNvPr id="491" name="Google Shape;491;p61"/>
          <p:cNvSpPr txBox="1"/>
          <p:nvPr/>
        </p:nvSpPr>
        <p:spPr>
          <a:xfrm>
            <a:off x="2507400" y="858050"/>
            <a:ext cx="6138600" cy="33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250" tIns="36600" rIns="73250" bIns="366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 industry-led initiative </a:t>
            </a:r>
            <a:r>
              <a:rPr lang="en" sz="1923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launched in 2025 </a:t>
            </a: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 I&amp;JPN, in partnership with eco and i2C</a:t>
            </a:r>
            <a:endParaRPr sz="1122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Bringing together </a:t>
            </a:r>
            <a:r>
              <a:rPr lang="en" sz="1923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responsible operators</a:t>
            </a: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registries, registrars, hosting providers, and CDNs</a:t>
            </a:r>
            <a:endParaRPr sz="1122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Who adhere to a </a:t>
            </a:r>
            <a:r>
              <a:rPr lang="en" sz="1923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set of principles </a:t>
            </a: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mutual commitments</a:t>
            </a:r>
            <a:endParaRPr sz="1122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3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In-person meetings </a:t>
            </a: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(2 per year) + </a:t>
            </a:r>
            <a:r>
              <a:rPr lang="en" sz="1923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thematic groups </a:t>
            </a:r>
            <a:r>
              <a:rPr lang="en" sz="1923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issues of common interest</a:t>
            </a:r>
            <a:endParaRPr sz="1122"/>
          </a:p>
        </p:txBody>
      </p:sp>
    </p:spTree>
    <p:extLst>
      <p:ext uri="{BB962C8B-B14F-4D97-AF65-F5344CB8AC3E}">
        <p14:creationId xmlns:p14="http://schemas.microsoft.com/office/powerpoint/2010/main" val="4019742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62"/>
          <p:cNvSpPr txBox="1"/>
          <p:nvPr/>
        </p:nvSpPr>
        <p:spPr>
          <a:xfrm>
            <a:off x="468522" y="1334164"/>
            <a:ext cx="2391900" cy="20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73450" rIns="73450" bIns="734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56"/>
              <a:buFont typeface="Arial"/>
              <a:buNone/>
            </a:pPr>
            <a:r>
              <a:rPr lang="en" sz="3856" b="0" i="0" u="none" strike="noStrike" cap="none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WHAT  </a:t>
            </a:r>
            <a:endParaRPr sz="3856" b="0" i="0" u="none" strike="noStrike" cap="none" dirty="0">
              <a:solidFill>
                <a:srgbClr val="091723"/>
              </a:solidFill>
              <a:latin typeface="Aleo SemiBold"/>
              <a:ea typeface="Aleo SemiBold"/>
              <a:cs typeface="Aleo SemiBold"/>
              <a:sym typeface="Aleo SemiBold"/>
            </a:endParaRPr>
          </a:p>
        </p:txBody>
      </p:sp>
      <p:sp>
        <p:nvSpPr>
          <p:cNvPr id="497" name="Google Shape;497;p62"/>
          <p:cNvSpPr txBox="1"/>
          <p:nvPr/>
        </p:nvSpPr>
        <p:spPr>
          <a:xfrm>
            <a:off x="2216850" y="899050"/>
            <a:ext cx="6661800" cy="36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36725" rIns="73450" bIns="367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Helping improve abuse </a:t>
            </a:r>
            <a:r>
              <a:rPr lang="en" sz="1928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notices processing and routing workflows</a:t>
            </a: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in particular by encouraging automation </a:t>
            </a:r>
            <a:endParaRPr sz="1125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Developing common understanding and approaches on </a:t>
            </a:r>
            <a:r>
              <a:rPr lang="en" sz="1928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problems</a:t>
            </a: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(e.g. DSA Transparency Reporting)</a:t>
            </a:r>
            <a:endParaRPr sz="1125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Creating </a:t>
            </a:r>
            <a:r>
              <a:rPr lang="en" sz="1928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data-sharing processes and mechanisms </a:t>
            </a: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speed up mitigation responses and enable proactive detection of organized campaigns</a:t>
            </a:r>
            <a:endParaRPr sz="1125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Providing an </a:t>
            </a:r>
            <a:r>
              <a:rPr lang="en" sz="1928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engagement platform</a:t>
            </a:r>
            <a:r>
              <a:rPr lang="en" sz="1928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for other actors of the abuse mitigation ecosystem, incl. public authorities</a:t>
            </a:r>
            <a:endParaRPr sz="1125"/>
          </a:p>
        </p:txBody>
      </p:sp>
    </p:spTree>
    <p:extLst>
      <p:ext uri="{BB962C8B-B14F-4D97-AF65-F5344CB8AC3E}">
        <p14:creationId xmlns:p14="http://schemas.microsoft.com/office/powerpoint/2010/main" val="1799753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64"/>
          <p:cNvSpPr txBox="1"/>
          <p:nvPr/>
        </p:nvSpPr>
        <p:spPr>
          <a:xfrm>
            <a:off x="489900" y="1334173"/>
            <a:ext cx="3012600" cy="20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73450" rIns="73450" bIns="734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56"/>
              <a:buFont typeface="Arial"/>
              <a:buNone/>
            </a:pPr>
            <a:r>
              <a:rPr lang="en" sz="3856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THE</a:t>
            </a:r>
            <a:br>
              <a:rPr lang="en" sz="3856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</a:br>
            <a:r>
              <a:rPr lang="en" sz="3856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PRINCIPLES</a:t>
            </a:r>
            <a:r>
              <a:rPr lang="en" sz="3856" b="0" i="0" u="none" strike="noStrike" cap="none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  </a:t>
            </a:r>
            <a:endParaRPr sz="3856" b="0" i="0" u="none" strike="noStrike" cap="none" dirty="0">
              <a:solidFill>
                <a:srgbClr val="091723"/>
              </a:solidFill>
              <a:latin typeface="Aleo SemiBold"/>
              <a:ea typeface="Aleo SemiBold"/>
              <a:cs typeface="Aleo SemiBold"/>
              <a:sym typeface="Aleo SemiBold"/>
            </a:endParaRPr>
          </a:p>
        </p:txBody>
      </p:sp>
      <p:sp>
        <p:nvSpPr>
          <p:cNvPr id="509" name="Google Shape;509;p64"/>
          <p:cNvSpPr txBox="1"/>
          <p:nvPr/>
        </p:nvSpPr>
        <p:spPr>
          <a:xfrm>
            <a:off x="3502500" y="1260900"/>
            <a:ext cx="5388300" cy="31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36725" rIns="73450" bIns="367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28"/>
              <a:t>1. Abuse Reporting and Management</a:t>
            </a:r>
            <a:endParaRPr sz="23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28"/>
              <a:t>2. Prompt and Proportionate Action</a:t>
            </a:r>
            <a:endParaRPr sz="23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28"/>
              <a:t>3. Responsible Information Sharing</a:t>
            </a:r>
            <a:endParaRPr sz="23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28"/>
              <a:t>4. Collective Coordination and Systemic     Response</a:t>
            </a:r>
            <a:br>
              <a:rPr lang="en" sz="2328"/>
            </a:br>
            <a:r>
              <a:rPr lang="en" sz="2328"/>
              <a:t>5. Right Actor(s), Right Action(s)</a:t>
            </a:r>
            <a:endParaRPr sz="23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28"/>
              <a:t>6. Confidential IIF Point of Contact</a:t>
            </a:r>
            <a:br>
              <a:rPr lang="en" sz="2328"/>
            </a:br>
            <a:r>
              <a:rPr lang="en" sz="2328"/>
              <a:t>7. Continuous Improvement</a:t>
            </a:r>
            <a:endParaRPr sz="23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25"/>
          </a:p>
        </p:txBody>
      </p:sp>
    </p:spTree>
    <p:extLst>
      <p:ext uri="{BB962C8B-B14F-4D97-AF65-F5344CB8AC3E}">
        <p14:creationId xmlns:p14="http://schemas.microsoft.com/office/powerpoint/2010/main" val="2133831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3"/>
          <p:cNvSpPr txBox="1"/>
          <p:nvPr/>
        </p:nvSpPr>
        <p:spPr>
          <a:xfrm>
            <a:off x="468523" y="1324116"/>
            <a:ext cx="2391900" cy="20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73450" rIns="73450" bIns="734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56"/>
              <a:buFont typeface="Arial"/>
              <a:buNone/>
            </a:pPr>
            <a:r>
              <a:rPr lang="en" sz="3856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NEXT</a:t>
            </a:r>
            <a:r>
              <a:rPr lang="en" sz="3856" b="0" i="0" u="none" strike="noStrike" cap="none" dirty="0">
                <a:solidFill>
                  <a:srgbClr val="348AD5"/>
                </a:solidFill>
                <a:latin typeface="Aleo SemiBold"/>
                <a:ea typeface="Aleo SemiBold"/>
                <a:cs typeface="Aleo SemiBold"/>
                <a:sym typeface="Aleo SemiBold"/>
              </a:rPr>
              <a:t>  </a:t>
            </a:r>
            <a:endParaRPr sz="3856" b="0" i="0" u="none" strike="noStrike" cap="none" dirty="0">
              <a:solidFill>
                <a:srgbClr val="091723"/>
              </a:solidFill>
              <a:latin typeface="Aleo SemiBold"/>
              <a:ea typeface="Aleo SemiBold"/>
              <a:cs typeface="Aleo SemiBold"/>
              <a:sym typeface="Aleo SemiBold"/>
            </a:endParaRPr>
          </a:p>
        </p:txBody>
      </p:sp>
      <p:sp>
        <p:nvSpPr>
          <p:cNvPr id="503" name="Google Shape;503;p63"/>
          <p:cNvSpPr txBox="1"/>
          <p:nvPr/>
        </p:nvSpPr>
        <p:spPr>
          <a:xfrm>
            <a:off x="2265800" y="1034325"/>
            <a:ext cx="6661800" cy="29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450" tIns="36725" rIns="73450" bIns="367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/>
              <a:t>A non-profit organization to be set up</a:t>
            </a:r>
            <a:endParaRPr sz="1125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/>
              <a:t>Continued work with focus on practical outcomes and implementable solutions</a:t>
            </a:r>
            <a:endParaRPr sz="1125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/>
              <a:t>Participation based on principles and alignment</a:t>
            </a:r>
            <a:endParaRPr sz="19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28"/>
              <a:t>Next meeting: IIF Karlsruhe in February 2027</a:t>
            </a:r>
            <a:endParaRPr sz="1928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28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25"/>
          </a:p>
        </p:txBody>
      </p:sp>
    </p:spTree>
    <p:extLst>
      <p:ext uri="{BB962C8B-B14F-4D97-AF65-F5344CB8AC3E}">
        <p14:creationId xmlns:p14="http://schemas.microsoft.com/office/powerpoint/2010/main" val="3885776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/>
              <a:t>Key Takeaways</a:t>
            </a:r>
            <a:endParaRPr dirty="0"/>
          </a:p>
        </p:txBody>
      </p:sp>
      <p:sp>
        <p:nvSpPr>
          <p:cNvPr id="527" name="Google Shape;527;p6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Wingdings" pitchFamily="2" charset="2"/>
              <a:buChar char="§"/>
            </a:pPr>
            <a:r>
              <a:rPr lang="en" dirty="0">
                <a:solidFill>
                  <a:schemeClr val="dk1"/>
                </a:solidFill>
              </a:rPr>
              <a:t>Internet services can be exploited and maliciously used by bad actors. Online abuse means real people are being exploited.</a:t>
            </a:r>
            <a:endParaRPr dirty="0">
              <a:solidFill>
                <a:schemeClr val="dk1"/>
              </a:solidFill>
            </a:endParaRPr>
          </a:p>
          <a:p>
            <a: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Wingdings" pitchFamily="2" charset="2"/>
              <a:buChar char="§"/>
            </a:pPr>
            <a:r>
              <a:rPr lang="en" dirty="0">
                <a:solidFill>
                  <a:schemeClr val="dk1"/>
                </a:solidFill>
              </a:rPr>
              <a:t>Thus improving coordination when addressing online harms is important.</a:t>
            </a:r>
            <a:endParaRPr dirty="0">
              <a:solidFill>
                <a:schemeClr val="dk1"/>
              </a:solidFill>
            </a:endParaRPr>
          </a:p>
          <a:p>
            <a: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Wingdings" pitchFamily="2" charset="2"/>
              <a:buChar char="§"/>
            </a:pPr>
            <a:r>
              <a:rPr lang="en" dirty="0">
                <a:solidFill>
                  <a:schemeClr val="dk1"/>
                </a:solidFill>
              </a:rPr>
              <a:t>IIF seeks to facilitate responsible information sharing among operators.</a:t>
            </a:r>
            <a:endParaRPr dirty="0">
              <a:solidFill>
                <a:schemeClr val="dk1"/>
              </a:solidFill>
            </a:endParaRPr>
          </a:p>
          <a:p>
            <a:pPr marL="1257300" lvl="0" indent="-342900" algn="l" rtl="0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§"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2189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65"/>
          <p:cNvSpPr txBox="1">
            <a:spLocks noGrp="1"/>
          </p:cNvSpPr>
          <p:nvPr>
            <p:ph type="title"/>
          </p:nvPr>
        </p:nvSpPr>
        <p:spPr>
          <a:xfrm>
            <a:off x="310896" y="1600200"/>
            <a:ext cx="85221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600" b="1" dirty="0"/>
              <a:t>Contact</a:t>
            </a:r>
            <a:endParaRPr dirty="0"/>
          </a:p>
        </p:txBody>
      </p:sp>
      <p:sp>
        <p:nvSpPr>
          <p:cNvPr id="515" name="Google Shape;515;p65"/>
          <p:cNvSpPr txBox="1"/>
          <p:nvPr/>
        </p:nvSpPr>
        <p:spPr>
          <a:xfrm>
            <a:off x="310896" y="2606040"/>
            <a:ext cx="8522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348AD5"/>
                </a:solidFill>
              </a:rPr>
              <a:t>kalpokiene@internetjurisdiction.net</a:t>
            </a:r>
            <a:endParaRPr>
              <a:solidFill>
                <a:srgbClr val="348A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261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6"/>
          <p:cNvSpPr txBox="1">
            <a:spLocks noGrp="1"/>
          </p:cNvSpPr>
          <p:nvPr>
            <p:ph type="body" idx="1"/>
          </p:nvPr>
        </p:nvSpPr>
        <p:spPr>
          <a:xfrm>
            <a:off x="3246120" y="1271016"/>
            <a:ext cx="5486400" cy="3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3000" b="1">
                <a:solidFill>
                  <a:schemeClr val="dk1"/>
                </a:solidFill>
              </a:rPr>
              <a:t>Alejandro Fernández-Cernuda</a:t>
            </a:r>
            <a:endParaRPr sz="14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2600" b="1">
                <a:solidFill>
                  <a:schemeClr val="dk1"/>
                </a:solidFill>
              </a:rPr>
              <a:t>Director of Engagement</a:t>
            </a:r>
            <a:endParaRPr sz="26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3400"/>
              <a:buFont typeface="Arial"/>
              <a:buNone/>
            </a:pPr>
            <a:r>
              <a:rPr lang="en" sz="2600" b="1">
                <a:solidFill>
                  <a:schemeClr val="dk1"/>
                </a:solidFill>
              </a:rPr>
              <a:t>Global Cyber Alliance</a:t>
            </a:r>
            <a:endParaRPr/>
          </a:p>
        </p:txBody>
      </p:sp>
      <p:pic>
        <p:nvPicPr>
          <p:cNvPr id="98" name="Google Shape;98;p16" descr="im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080" y="1097280"/>
            <a:ext cx="2377439" cy="3169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GCA’s Universe</a:t>
            </a:r>
            <a:endParaRPr/>
          </a:p>
        </p:txBody>
      </p:sp>
      <p:sp>
        <p:nvSpPr>
          <p:cNvPr id="110" name="Google Shape;110;p18"/>
          <p:cNvSpPr txBox="1"/>
          <p:nvPr/>
        </p:nvSpPr>
        <p:spPr>
          <a:xfrm>
            <a:off x="623400" y="907054"/>
            <a:ext cx="85206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Do Something. Measure It.</a:t>
            </a:r>
            <a:endParaRPr dirty="0"/>
          </a:p>
        </p:txBody>
      </p:sp>
      <p:pic>
        <p:nvPicPr>
          <p:cNvPr id="111" name="Google Shape;11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1710" y="3367573"/>
            <a:ext cx="2352171" cy="10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76989" y="1261872"/>
            <a:ext cx="3204420" cy="1439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4407" y="2168801"/>
            <a:ext cx="2208566" cy="2001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91024" y="2168801"/>
            <a:ext cx="2208566" cy="2001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50856" y="2810755"/>
            <a:ext cx="570181" cy="570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90601" y="2794551"/>
            <a:ext cx="609413" cy="609413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8"/>
          <p:cNvSpPr/>
          <p:nvPr/>
        </p:nvSpPr>
        <p:spPr>
          <a:xfrm>
            <a:off x="931067" y="4201759"/>
            <a:ext cx="1706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7000" tIns="17100" rIns="5700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8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INFRASTRUCTURES</a:t>
            </a:r>
            <a:endParaRPr sz="808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18" name="Google Shape;118;p18"/>
          <p:cNvSpPr/>
          <p:nvPr/>
        </p:nvSpPr>
        <p:spPr>
          <a:xfrm>
            <a:off x="3714688" y="1373240"/>
            <a:ext cx="1706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7000" tIns="17100" rIns="5700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8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ECOSYSTEM</a:t>
            </a:r>
            <a:endParaRPr sz="808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19" name="Google Shape;119;p18"/>
          <p:cNvSpPr/>
          <p:nvPr/>
        </p:nvSpPr>
        <p:spPr>
          <a:xfrm>
            <a:off x="3714688" y="4171788"/>
            <a:ext cx="1706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7000" tIns="17100" rIns="5700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8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PARTNERS, PARTICIPANTS, SUPPORTERS</a:t>
            </a:r>
            <a:endParaRPr sz="808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20" name="Google Shape;120;p18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744472" y="2363162"/>
            <a:ext cx="1101670" cy="321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8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773105" y="3647913"/>
            <a:ext cx="1073038" cy="270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8">
            <a:hlinkClick r:id="rId12"/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7672825" y="2941380"/>
            <a:ext cx="610700" cy="403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8">
            <a:hlinkClick r:id="rId14"/>
          </p:cNvPr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906348" y="1813273"/>
            <a:ext cx="1212345" cy="343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8">
            <a:hlinkClick r:id="rId16"/>
          </p:cNvPr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5128143" y="1799237"/>
            <a:ext cx="902031" cy="371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8">
            <a:hlinkClick r:id="rId18"/>
          </p:cNvPr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3054102" y="1815110"/>
            <a:ext cx="791481" cy="339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8">
            <a:hlinkClick r:id="rId20"/>
          </p:cNvPr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1341327" y="3648982"/>
            <a:ext cx="1086426" cy="267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>
            <a:hlinkClick r:id="rId22"/>
          </p:cNvPr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1388591" y="2373132"/>
            <a:ext cx="920200" cy="301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8">
            <a:hlinkClick r:id="rId24"/>
          </p:cNvPr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798897" y="3179143"/>
            <a:ext cx="654899" cy="217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>
            <a:hlinkClick r:id="rId24"/>
          </p:cNvPr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772916" y="2890406"/>
            <a:ext cx="732248" cy="292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8">
            <a:hlinkClick r:id="rId27"/>
          </p:cNvPr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3532453" y="3714588"/>
            <a:ext cx="1035343" cy="34781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8"/>
          <p:cNvSpPr/>
          <p:nvPr/>
        </p:nvSpPr>
        <p:spPr>
          <a:xfrm>
            <a:off x="6442200" y="4186259"/>
            <a:ext cx="1706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7000" tIns="17100" rIns="5700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8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END-USERS</a:t>
            </a:r>
            <a:endParaRPr sz="808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32" name="Google Shape;132;p18">
            <a:hlinkClick r:id="rId29"/>
          </p:cNvPr>
          <p:cNvPicPr preferRelativeResize="0"/>
          <p:nvPr/>
        </p:nvPicPr>
        <p:blipFill rotWithShape="1">
          <a:blip r:embed="rId30">
            <a:alphaModFix/>
          </a:blip>
          <a:srcRect/>
          <a:stretch/>
        </p:blipFill>
        <p:spPr>
          <a:xfrm>
            <a:off x="4802274" y="3714486"/>
            <a:ext cx="776884" cy="34123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/>
          <p:nvPr/>
        </p:nvSpPr>
        <p:spPr>
          <a:xfrm>
            <a:off x="2372597" y="2913387"/>
            <a:ext cx="4390500" cy="3648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57000" tIns="17100" rIns="5700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154" b="0" i="0" u="none" strike="noStrike" cap="none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SYSTEMIC CYBER RISK</a:t>
            </a:r>
            <a:endParaRPr sz="2154" b="0" i="0" u="none" strike="noStrike" cap="none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I2: Internet Integrity</a:t>
            </a:r>
            <a:endParaRPr/>
          </a:p>
        </p:txBody>
      </p:sp>
      <p:sp>
        <p:nvSpPr>
          <p:cNvPr id="139" name="Google Shape;139;p19"/>
          <p:cNvSpPr txBox="1"/>
          <p:nvPr/>
        </p:nvSpPr>
        <p:spPr>
          <a:xfrm>
            <a:off x="623400" y="905824"/>
            <a:ext cx="85206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Names, Numbers, and Routes</a:t>
            </a:r>
            <a:endParaRPr dirty="0"/>
          </a:p>
        </p:txBody>
      </p:sp>
      <p:sp>
        <p:nvSpPr>
          <p:cNvPr id="140" name="Google Shape;140;p19"/>
          <p:cNvSpPr/>
          <p:nvPr/>
        </p:nvSpPr>
        <p:spPr>
          <a:xfrm>
            <a:off x="3914450" y="3746873"/>
            <a:ext cx="11853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0" u="none" strike="noStrike" cap="none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humans</a:t>
            </a:r>
            <a:endParaRPr/>
          </a:p>
        </p:txBody>
      </p:sp>
      <p:pic>
        <p:nvPicPr>
          <p:cNvPr id="141" name="Google Shape;141;p1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46442" y="2787733"/>
            <a:ext cx="910780" cy="224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9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940656" y="689117"/>
            <a:ext cx="815783" cy="267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9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186776" y="2837825"/>
            <a:ext cx="836071" cy="277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9">
            <a:hlinkClick r:id="rId7"/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186776" y="2503616"/>
            <a:ext cx="837951" cy="334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156479" y="812312"/>
            <a:ext cx="2701378" cy="3278373"/>
          </a:xfrm>
          <a:prstGeom prst="rect">
            <a:avLst/>
          </a:prstGeom>
          <a:noFill/>
          <a:ln>
            <a:noFill/>
          </a:ln>
          <a:effectLst>
            <a:outerShdw blurRad="215900" dist="179605" dir="2700000" algn="ctr" rotWithShape="0">
              <a:srgbClr val="101C31"/>
            </a:outerShdw>
          </a:effectLst>
        </p:spPr>
      </p:pic>
      <p:pic>
        <p:nvPicPr>
          <p:cNvPr id="146" name="Google Shape;146;p19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800172" y="1593492"/>
            <a:ext cx="1413993" cy="1716011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9"/>
          <p:cNvSpPr/>
          <p:nvPr/>
        </p:nvSpPr>
        <p:spPr>
          <a:xfrm>
            <a:off x="3914450" y="2962956"/>
            <a:ext cx="11853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0" u="none" strike="noStrike" cap="none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infrastructures</a:t>
            </a:r>
            <a:endParaRPr sz="700" b="0" i="0" u="none" strike="noStrike" cap="none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48" name="Google Shape;148;p19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347938" y="2258257"/>
            <a:ext cx="318461" cy="386482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/>
          <p:nvPr/>
        </p:nvSpPr>
        <p:spPr>
          <a:xfrm>
            <a:off x="3914450" y="3746873"/>
            <a:ext cx="11853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0" u="none" strike="noStrike" cap="none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humans</a:t>
            </a:r>
            <a:endParaRPr sz="700" b="0" i="0" u="none" strike="noStrike" cap="none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50" name="Google Shape;150;p19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979147" y="1863675"/>
            <a:ext cx="1056042" cy="908196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/>
          <p:nvPr/>
        </p:nvSpPr>
        <p:spPr>
          <a:xfrm>
            <a:off x="3914450" y="2351118"/>
            <a:ext cx="1185300" cy="2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0" u="none" strike="noStrike" cap="none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data</a:t>
            </a:r>
            <a:endParaRPr sz="700" b="0" i="0" u="none" strike="noStrike" cap="none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3915169" y="1658021"/>
            <a:ext cx="1185300" cy="2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3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NAMES</a:t>
            </a:r>
            <a:endParaRPr sz="903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3523211" y="2776537"/>
            <a:ext cx="1185300" cy="2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3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NUMBERS</a:t>
            </a:r>
            <a:endParaRPr sz="903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4347938" y="2776537"/>
            <a:ext cx="1185300" cy="2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775" tIns="47775" rIns="47775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3" b="0" i="0" u="none" strike="noStrike" cap="none">
                <a:solidFill>
                  <a:srgbClr val="101C31"/>
                </a:solidFill>
                <a:latin typeface="Oswald"/>
                <a:ea typeface="Oswald"/>
                <a:cs typeface="Oswald"/>
                <a:sym typeface="Oswald"/>
              </a:rPr>
              <a:t>ROUTES</a:t>
            </a:r>
            <a:endParaRPr sz="903" b="0" i="0" u="none" strike="noStrike" cap="none">
              <a:solidFill>
                <a:srgbClr val="101C3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A Busy Ecosystem</a:t>
            </a:r>
            <a:endParaRPr/>
          </a:p>
        </p:txBody>
      </p:sp>
      <p:pic>
        <p:nvPicPr>
          <p:cNvPr id="179" name="Google Shape;179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73369" y="870966"/>
            <a:ext cx="6047231" cy="3401568"/>
          </a:xfrm>
          <a:prstGeom prst="rect">
            <a:avLst/>
          </a:prstGeom>
          <a:noFill/>
          <a:ln>
            <a:noFill/>
          </a:ln>
          <a:effectLst>
            <a:outerShdw blurRad="215900" dist="179605" dir="2700000" algn="ctr" rotWithShape="0">
              <a:srgbClr val="101C31"/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Data, Community, Action</a:t>
            </a:r>
            <a:endParaRPr/>
          </a:p>
        </p:txBody>
      </p:sp>
      <p:sp>
        <p:nvSpPr>
          <p:cNvPr id="191" name="Google Shape;191;p23"/>
          <p:cNvSpPr txBox="1"/>
          <p:nvPr/>
        </p:nvSpPr>
        <p:spPr>
          <a:xfrm>
            <a:off x="623400" y="896333"/>
            <a:ext cx="85206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Background of Domain Trust</a:t>
            </a:r>
            <a:endParaRPr dirty="0"/>
          </a:p>
        </p:txBody>
      </p:sp>
      <p:sp>
        <p:nvSpPr>
          <p:cNvPr id="192" name="Google Shape;192;p23"/>
          <p:cNvSpPr/>
          <p:nvPr/>
        </p:nvSpPr>
        <p:spPr>
          <a:xfrm>
            <a:off x="712929" y="1131248"/>
            <a:ext cx="1984200" cy="2697600"/>
          </a:xfrm>
          <a:prstGeom prst="rect">
            <a:avLst/>
          </a:prstGeom>
          <a:solidFill>
            <a:srgbClr val="C8E6DA"/>
          </a:solidFill>
          <a:ln>
            <a:noFill/>
          </a:ln>
        </p:spPr>
        <p:txBody>
          <a:bodyPr spcFirstLastPara="1" wrap="square" lIns="73150" tIns="73150" rIns="7315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2020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Project launched 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as a closed, tiered information-sharing platform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Presentation at the 1</a:t>
            </a:r>
            <a:r>
              <a:rPr lang="en" sz="1300" b="1" i="0" u="none" strike="noStrike" cap="none" baseline="30000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 Global Anti Scam Summit 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(GASS)</a:t>
            </a:r>
            <a:endParaRPr/>
          </a:p>
        </p:txBody>
      </p:sp>
      <p:sp>
        <p:nvSpPr>
          <p:cNvPr id="193" name="Google Shape;193;p23"/>
          <p:cNvSpPr/>
          <p:nvPr/>
        </p:nvSpPr>
        <p:spPr>
          <a:xfrm>
            <a:off x="2825193" y="1131248"/>
            <a:ext cx="1984200" cy="2697600"/>
          </a:xfrm>
          <a:prstGeom prst="rect">
            <a:avLst/>
          </a:prstGeom>
          <a:solidFill>
            <a:srgbClr val="C8E6DA"/>
          </a:solidFill>
          <a:ln>
            <a:noFill/>
          </a:ln>
        </p:spPr>
        <p:txBody>
          <a:bodyPr spcFirstLastPara="1" wrap="square" lIns="73150" tIns="73150" rIns="7315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2022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The Domain Trust Community 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begins its meetings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The Chatham House Rule facilitates open discussion </a:t>
            </a: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(ICANN mitigation debates)</a:t>
            </a:r>
            <a:endParaRPr/>
          </a:p>
        </p:txBody>
      </p:sp>
      <p:sp>
        <p:nvSpPr>
          <p:cNvPr id="194" name="Google Shape;194;p23"/>
          <p:cNvSpPr/>
          <p:nvPr/>
        </p:nvSpPr>
        <p:spPr>
          <a:xfrm>
            <a:off x="4937457" y="1131248"/>
            <a:ext cx="1984200" cy="2697600"/>
          </a:xfrm>
          <a:prstGeom prst="rect">
            <a:avLst/>
          </a:prstGeom>
          <a:solidFill>
            <a:srgbClr val="C8E6DA"/>
          </a:solidFill>
          <a:ln>
            <a:noFill/>
          </a:ln>
        </p:spPr>
        <p:txBody>
          <a:bodyPr spcFirstLastPara="1" wrap="square" lIns="73150" tIns="73150" rIns="7315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2024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The Community decides to </a:t>
            </a:r>
            <a:r>
              <a:rPr lang="en" sz="13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enhance the platform and open it up</a:t>
            </a: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 (improved UX, a new API, and free access)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MANRS 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becomes</a:t>
            </a: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a GCA project</a:t>
            </a:r>
            <a:endParaRPr/>
          </a:p>
        </p:txBody>
      </p:sp>
      <p:sp>
        <p:nvSpPr>
          <p:cNvPr id="195" name="Google Shape;195;p23"/>
          <p:cNvSpPr/>
          <p:nvPr/>
        </p:nvSpPr>
        <p:spPr>
          <a:xfrm>
            <a:off x="7049721" y="1131248"/>
            <a:ext cx="1984200" cy="2697600"/>
          </a:xfrm>
          <a:prstGeom prst="rect">
            <a:avLst/>
          </a:prstGeom>
          <a:solidFill>
            <a:srgbClr val="C8E6DA"/>
          </a:solidFill>
          <a:ln>
            <a:noFill/>
          </a:ln>
        </p:spPr>
        <p:txBody>
          <a:bodyPr spcFirstLastPara="1" wrap="square" lIns="73150" tIns="73150" rIns="7315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2025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New API and UX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1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Ecosystem map</a:t>
            </a:r>
            <a:r>
              <a:rPr lang="en" sz="1300" b="0" i="0" u="none" strike="noStrike" cap="none">
                <a:solidFill>
                  <a:srgbClr val="101C31"/>
                </a:solidFill>
                <a:latin typeface="Arial"/>
                <a:ea typeface="Arial"/>
                <a:cs typeface="Arial"/>
                <a:sym typeface="Arial"/>
              </a:rPr>
              <a:t>: Domain Trust as a meeting point</a:t>
            </a:r>
            <a:endParaRPr/>
          </a:p>
          <a:p>
            <a:pPr marL="155448" marR="0" lvl="0" indent="-1371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142130"/>
              </a:buClr>
              <a:buSzPts val="1300"/>
              <a:buFont typeface="Arial"/>
              <a:buChar char="•"/>
            </a:pP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The Community agrees to explore a </a:t>
            </a:r>
            <a:r>
              <a:rPr lang="en" sz="1300" b="1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MANRS-like initiative</a:t>
            </a:r>
            <a:r>
              <a:rPr lang="en" sz="1300" b="0" i="0" u="none" strike="noStrike" cap="none">
                <a:solidFill>
                  <a:srgbClr val="142130"/>
                </a:solidFill>
                <a:latin typeface="Arial"/>
                <a:ea typeface="Arial"/>
                <a:cs typeface="Arial"/>
                <a:sym typeface="Arial"/>
              </a:rPr>
              <a:t> for Domain Trust</a:t>
            </a:r>
            <a:endParaRPr/>
          </a:p>
        </p:txBody>
      </p:sp>
      <p:sp>
        <p:nvSpPr>
          <p:cNvPr id="196" name="Google Shape;196;p23"/>
          <p:cNvSpPr/>
          <p:nvPr/>
        </p:nvSpPr>
        <p:spPr>
          <a:xfrm>
            <a:off x="712929" y="3938456"/>
            <a:ext cx="8321100" cy="56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2395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Increasing Openness and Maturity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5"/>
          <p:cNvSpPr txBox="1">
            <a:spLocks noGrp="1"/>
          </p:cNvSpPr>
          <p:nvPr>
            <p:ph type="title"/>
          </p:nvPr>
        </p:nvSpPr>
        <p:spPr>
          <a:xfrm>
            <a:off x="310896" y="1600200"/>
            <a:ext cx="85221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600" b="1"/>
              <a:t>Domain Trust Badge</a:t>
            </a:r>
            <a:endParaRPr/>
          </a:p>
        </p:txBody>
      </p:sp>
      <p:sp>
        <p:nvSpPr>
          <p:cNvPr id="213" name="Google Shape;213;p25"/>
          <p:cNvSpPr txBox="1"/>
          <p:nvPr/>
        </p:nvSpPr>
        <p:spPr>
          <a:xfrm>
            <a:off x="310896" y="2606040"/>
            <a:ext cx="8522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0" i="0" u="none" strike="noStrike" cap="none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Guiding Principles and Components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6"/>
          <p:cNvSpPr txBox="1">
            <a:spLocks noGrp="1"/>
          </p:cNvSpPr>
          <p:nvPr>
            <p:ph type="title"/>
          </p:nvPr>
        </p:nvSpPr>
        <p:spPr>
          <a:xfrm>
            <a:off x="784172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219" name="Google Shape;219;p26"/>
          <p:cNvSpPr txBox="1">
            <a:spLocks noGrp="1"/>
          </p:cNvSpPr>
          <p:nvPr>
            <p:ph type="body" idx="1"/>
          </p:nvPr>
        </p:nvSpPr>
        <p:spPr>
          <a:xfrm>
            <a:off x="471668" y="1243584"/>
            <a:ext cx="7086600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b="1" dirty="0">
                <a:solidFill>
                  <a:srgbClr val="142130"/>
                </a:solidFill>
              </a:rPr>
              <a:t>Positive, open, and discreet:</a:t>
            </a:r>
            <a:r>
              <a:rPr lang="en" b="0" dirty="0">
                <a:solidFill>
                  <a:srgbClr val="142130"/>
                </a:solidFill>
              </a:rPr>
              <a:t> motivation and incentives, not naming and shaming or an elite club</a:t>
            </a:r>
            <a:endParaRPr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b="1" dirty="0">
                <a:solidFill>
                  <a:srgbClr val="142130"/>
                </a:solidFill>
              </a:rPr>
              <a:t>Support for the wider ecosystem: </a:t>
            </a:r>
            <a:r>
              <a:rPr lang="en" b="0" dirty="0">
                <a:solidFill>
                  <a:srgbClr val="142130"/>
                </a:solidFill>
              </a:rPr>
              <a:t>build on existing definitions and resources</a:t>
            </a:r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b="1" dirty="0">
                <a:solidFill>
                  <a:srgbClr val="142130"/>
                </a:solidFill>
              </a:rPr>
              <a:t>Measure with caution: </a:t>
            </a:r>
            <a:r>
              <a:rPr lang="en-US" dirty="0">
                <a:solidFill>
                  <a:srgbClr val="142130"/>
                </a:solidFill>
              </a:rPr>
              <a:t>no merged datasets, private indicators, resilient to temporary campaigns</a:t>
            </a:r>
            <a:endParaRPr lang="en-US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b="1" dirty="0">
                <a:solidFill>
                  <a:srgbClr val="142130"/>
                </a:solidFill>
              </a:rPr>
              <a:t>Accessible and sustainable:</a:t>
            </a:r>
            <a:r>
              <a:rPr lang="en-US" dirty="0">
                <a:solidFill>
                  <a:srgbClr val="142130"/>
                </a:solidFill>
              </a:rPr>
              <a:t> free, open to any size, easy to implement</a:t>
            </a:r>
            <a:endParaRPr lang="en-US" dirty="0"/>
          </a:p>
        </p:txBody>
      </p:sp>
      <p:sp>
        <p:nvSpPr>
          <p:cNvPr id="220" name="Google Shape;220;p26"/>
          <p:cNvSpPr txBox="1"/>
          <p:nvPr/>
        </p:nvSpPr>
        <p:spPr>
          <a:xfrm>
            <a:off x="784172" y="882196"/>
            <a:ext cx="85206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Guiding Principles</a:t>
            </a:r>
            <a:endParaRPr dirty="0"/>
          </a:p>
        </p:txBody>
      </p:sp>
      <p:pic>
        <p:nvPicPr>
          <p:cNvPr id="221" name="Google Shape;221;p2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235" name="Google Shape;235;p28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8154838" cy="3569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" sz="1800" b="0" dirty="0">
                <a:solidFill>
                  <a:srgbClr val="142130"/>
                </a:solidFill>
              </a:rPr>
              <a:t>Voluntary, free and industry-led</a:t>
            </a:r>
            <a:endParaRPr sz="1800" dirty="0"/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" sz="1800" b="0" dirty="0">
                <a:solidFill>
                  <a:srgbClr val="142130"/>
                </a:solidFill>
              </a:rPr>
              <a:t>Validates registries’ and registrars’ commitment to effective practices</a:t>
            </a:r>
            <a:endParaRPr sz="1800" dirty="0"/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" sz="1800" b="0" dirty="0">
                <a:solidFill>
                  <a:srgbClr val="142130"/>
                </a:solidFill>
              </a:rPr>
              <a:t>Developed by the DTAWG, convened by GCA; inspired by MANRS</a:t>
            </a:r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42130"/>
                </a:solidFill>
              </a:rPr>
              <a:t>Actions: </a:t>
            </a:r>
            <a:r>
              <a:rPr lang="en-US" sz="1800" dirty="0">
                <a:solidFill>
                  <a:srgbClr val="142130"/>
                </a:solidFill>
              </a:rPr>
              <a:t>Policy, Coordination and Response, 17 baseline requirements</a:t>
            </a:r>
            <a:endParaRPr lang="en-US" sz="1800" dirty="0"/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42130"/>
                </a:solidFill>
              </a:rPr>
              <a:t>Measurement: </a:t>
            </a:r>
            <a:r>
              <a:rPr lang="en-US" sz="1800" dirty="0">
                <a:solidFill>
                  <a:srgbClr val="142130"/>
                </a:solidFill>
              </a:rPr>
              <a:t>the Domain Trust metric (</a:t>
            </a:r>
            <a:r>
              <a:rPr lang="en-US" sz="1800" dirty="0" err="1">
                <a:solidFill>
                  <a:srgbClr val="142130"/>
                </a:solidFill>
              </a:rPr>
              <a:t>DTm</a:t>
            </a:r>
            <a:r>
              <a:rPr lang="en-US" sz="1800" dirty="0">
                <a:solidFill>
                  <a:srgbClr val="142130"/>
                </a:solidFill>
              </a:rPr>
              <a:t>)</a:t>
            </a:r>
            <a:endParaRPr lang="en-US" sz="1800" dirty="0"/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42130"/>
                </a:solidFill>
              </a:rPr>
              <a:t>Verification and Support: </a:t>
            </a:r>
            <a:r>
              <a:rPr lang="en-US" sz="1800" dirty="0">
                <a:solidFill>
                  <a:srgbClr val="142130"/>
                </a:solidFill>
              </a:rPr>
              <a:t>the Domain Trust Badge Portal</a:t>
            </a:r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142130"/>
                </a:solidFill>
              </a:rPr>
              <a:t>Each requirement: evidence reviewed, weighted</a:t>
            </a:r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142130"/>
                </a:solidFill>
              </a:rPr>
              <a:t>Badge granted only when all requirements are met</a:t>
            </a:r>
            <a:endParaRPr lang="en-US" sz="1800" dirty="0"/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endParaRPr lang="en" sz="1600" b="0" dirty="0">
              <a:solidFill>
                <a:srgbClr val="142130"/>
              </a:solidFill>
            </a:endParaRPr>
          </a:p>
          <a:p>
            <a:pPr marL="340614" indent="-285750">
              <a:spcBef>
                <a:spcPts val="800"/>
              </a:spcBef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endParaRPr sz="1600" dirty="0"/>
          </a:p>
        </p:txBody>
      </p:sp>
      <p:pic>
        <p:nvPicPr>
          <p:cNvPr id="237" name="Google Shape;237;p2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9287" y="2873326"/>
            <a:ext cx="1280160" cy="12353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E3E6C2-0D1A-FCD5-2CAF-19C2C4447E01}"/>
              </a:ext>
            </a:extLst>
          </p:cNvPr>
          <p:cNvSpPr txBox="1"/>
          <p:nvPr/>
        </p:nvSpPr>
        <p:spPr>
          <a:xfrm>
            <a:off x="623398" y="920419"/>
            <a:ext cx="425949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Key Features</a:t>
            </a:r>
            <a:endParaRPr lang="en-US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259" name="Google Shape;259;p31"/>
          <p:cNvSpPr txBox="1">
            <a:spLocks noGrp="1"/>
          </p:cNvSpPr>
          <p:nvPr>
            <p:ph type="body" idx="1"/>
          </p:nvPr>
        </p:nvSpPr>
        <p:spPr>
          <a:xfrm>
            <a:off x="623400" y="1120640"/>
            <a:ext cx="6774096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POL-01</a:t>
            </a:r>
            <a:r>
              <a:rPr lang="en" sz="1800" b="0" dirty="0">
                <a:solidFill>
                  <a:srgbClr val="142130"/>
                </a:solidFill>
              </a:rPr>
              <a:t> Public policy on abuse (foundational)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POL-02</a:t>
            </a:r>
            <a:r>
              <a:rPr lang="en" sz="1800" b="0" dirty="0">
                <a:solidFill>
                  <a:srgbClr val="142130"/>
                </a:solidFill>
              </a:rPr>
              <a:t> Common definition of abuse (at least ICANN's)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POL-03</a:t>
            </a:r>
            <a:r>
              <a:rPr lang="en" sz="1800" b="0" dirty="0">
                <a:solidFill>
                  <a:srgbClr val="142130"/>
                </a:solidFill>
              </a:rPr>
              <a:t> Public parameters for a timely response</a:t>
            </a:r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POL-04</a:t>
            </a:r>
            <a:r>
              <a:rPr lang="en-US" sz="1800" dirty="0">
                <a:solidFill>
                  <a:srgbClr val="142130"/>
                </a:solidFill>
              </a:rPr>
              <a:t> Human rights and freedom of speech provisions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POL-05</a:t>
            </a:r>
            <a:r>
              <a:rPr lang="en-US" sz="1800" dirty="0">
                <a:solidFill>
                  <a:srgbClr val="142130"/>
                </a:solidFill>
              </a:rPr>
              <a:t> Review mechanisms for contested cases</a:t>
            </a:r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POL-06 </a:t>
            </a:r>
            <a:r>
              <a:rPr lang="en-US" sz="1800" dirty="0">
                <a:solidFill>
                  <a:srgbClr val="142130"/>
                </a:solidFill>
              </a:rPr>
              <a:t>Post-incident information sharing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POL-07</a:t>
            </a:r>
            <a:r>
              <a:rPr lang="en-US" sz="1800" dirty="0">
                <a:solidFill>
                  <a:srgbClr val="142130"/>
                </a:solidFill>
              </a:rPr>
              <a:t> Content-free detection processes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POL-08</a:t>
            </a:r>
            <a:r>
              <a:rPr lang="en-US" sz="1800" dirty="0">
                <a:solidFill>
                  <a:srgbClr val="142130"/>
                </a:solidFill>
              </a:rPr>
              <a:t> Proactive registrant verification</a:t>
            </a:r>
            <a:endParaRPr lang="en-US"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endParaRPr sz="1800" dirty="0"/>
          </a:p>
        </p:txBody>
      </p:sp>
      <p:sp>
        <p:nvSpPr>
          <p:cNvPr id="260" name="Google Shape;260;p31"/>
          <p:cNvSpPr txBox="1"/>
          <p:nvPr/>
        </p:nvSpPr>
        <p:spPr>
          <a:xfrm>
            <a:off x="623400" y="896112"/>
            <a:ext cx="8208900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Action Overview: Policy Requirements</a:t>
            </a:r>
            <a:endParaRPr dirty="0"/>
          </a:p>
        </p:txBody>
      </p:sp>
      <p:pic>
        <p:nvPicPr>
          <p:cNvPr id="261" name="Google Shape;261;p3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283" name="Google Shape;283;p34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6774096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COORD-01</a:t>
            </a:r>
            <a:r>
              <a:rPr lang="en" sz="1800" b="0" dirty="0">
                <a:solidFill>
                  <a:srgbClr val="142130"/>
                </a:solidFill>
              </a:rPr>
              <a:t> Trusted reporter via an external platform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COORD-02</a:t>
            </a:r>
            <a:r>
              <a:rPr lang="en" sz="1800" b="0" dirty="0">
                <a:solidFill>
                  <a:srgbClr val="142130"/>
                </a:solidFill>
              </a:rPr>
              <a:t> Part of an information-sharing community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COORD-03</a:t>
            </a:r>
            <a:r>
              <a:rPr lang="en" sz="1800" b="0" dirty="0">
                <a:solidFill>
                  <a:srgbClr val="142130"/>
                </a:solidFill>
              </a:rPr>
              <a:t> Coordination against abuse at scale (DGAs, malware, botnets)</a:t>
            </a:r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COORD-04</a:t>
            </a:r>
            <a:r>
              <a:rPr lang="en-US" sz="1800" dirty="0">
                <a:solidFill>
                  <a:srgbClr val="142130"/>
                </a:solidFill>
              </a:rPr>
              <a:t> Registry-registrar coordination on abuse policies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COORD-05</a:t>
            </a:r>
            <a:r>
              <a:rPr lang="en-US" sz="1800" dirty="0">
                <a:solidFill>
                  <a:srgbClr val="142130"/>
                </a:solidFill>
              </a:rPr>
              <a:t> Dedicated point of contact with law enforcement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COORD-06 </a:t>
            </a:r>
            <a:r>
              <a:rPr lang="en-US" sz="1800" dirty="0">
                <a:solidFill>
                  <a:srgbClr val="142130"/>
                </a:solidFill>
              </a:rPr>
              <a:t>Hotlines for CSAM and other severe abuse</a:t>
            </a:r>
          </a:p>
          <a:p>
            <a:pPr marL="101600" indent="0">
              <a:spcBef>
                <a:spcPts val="800"/>
              </a:spcBef>
              <a:buNone/>
            </a:pPr>
            <a:r>
              <a:rPr lang="en-US" sz="1800" i="1" dirty="0">
                <a:solidFill>
                  <a:srgbClr val="23956B"/>
                </a:solidFill>
              </a:rPr>
              <a:t>Most rely on platforms and tools listed in the </a:t>
            </a:r>
            <a:r>
              <a:rPr lang="en-US" sz="1800" b="1" i="1" dirty="0">
                <a:solidFill>
                  <a:srgbClr val="23956B"/>
                </a:solidFill>
              </a:rPr>
              <a:t>Resource Pool</a:t>
            </a:r>
            <a:endParaRPr lang="en-US" sz="1800" dirty="0"/>
          </a:p>
          <a:p>
            <a:pPr marL="54864" indent="0">
              <a:spcBef>
                <a:spcPts val="800"/>
              </a:spcBef>
              <a:buClr>
                <a:srgbClr val="142130"/>
              </a:buClr>
              <a:buSzPts val="2400"/>
              <a:buNone/>
            </a:pPr>
            <a:endParaRPr lang="en-US" sz="1800" dirty="0"/>
          </a:p>
        </p:txBody>
      </p:sp>
      <p:sp>
        <p:nvSpPr>
          <p:cNvPr id="284" name="Google Shape;284;p34"/>
          <p:cNvSpPr txBox="1"/>
          <p:nvPr/>
        </p:nvSpPr>
        <p:spPr>
          <a:xfrm>
            <a:off x="623400" y="896112"/>
            <a:ext cx="8208900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Action Overview: Coordination Requirements</a:t>
            </a:r>
            <a:endParaRPr dirty="0"/>
          </a:p>
        </p:txBody>
      </p:sp>
      <p:pic>
        <p:nvPicPr>
          <p:cNvPr id="285" name="Google Shape;285;p3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307" name="Google Shape;307;p37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6774096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2400" b="1" dirty="0">
                <a:solidFill>
                  <a:srgbClr val="142130"/>
                </a:solidFill>
              </a:rPr>
              <a:t>RESP-01</a:t>
            </a:r>
            <a:r>
              <a:rPr lang="en" sz="2400" b="0" dirty="0">
                <a:solidFill>
                  <a:srgbClr val="142130"/>
                </a:solidFill>
              </a:rPr>
              <a:t> Pre-delegation detection tools</a:t>
            </a:r>
            <a:endParaRPr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2400" b="1" dirty="0">
                <a:solidFill>
                  <a:srgbClr val="142130"/>
                </a:solidFill>
              </a:rPr>
              <a:t>RESP-02</a:t>
            </a:r>
            <a:r>
              <a:rPr lang="en" sz="2400" b="0" dirty="0">
                <a:solidFill>
                  <a:srgbClr val="142130"/>
                </a:solidFill>
              </a:rPr>
              <a:t> Proactive use of threat feeds after delegation</a:t>
            </a:r>
            <a:endParaRPr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2400" b="1" dirty="0" err="1">
                <a:solidFill>
                  <a:srgbClr val="142130"/>
                </a:solidFill>
              </a:rPr>
              <a:t>DTm</a:t>
            </a:r>
            <a:r>
              <a:rPr lang="en" sz="2400" b="0" dirty="0">
                <a:solidFill>
                  <a:srgbClr val="142130"/>
                </a:solidFill>
              </a:rPr>
              <a:t> Coherent abuse indicators</a:t>
            </a:r>
            <a:endParaRPr dirty="0"/>
          </a:p>
          <a:p>
            <a:pPr marL="731520" lvl="1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/>
              <a:buChar char="○"/>
            </a:pPr>
            <a:r>
              <a:rPr lang="en" sz="2000" b="0" dirty="0">
                <a:solidFill>
                  <a:srgbClr val="142130"/>
                </a:solidFill>
              </a:rPr>
              <a:t>Keep the </a:t>
            </a:r>
            <a:r>
              <a:rPr lang="en" sz="2000" b="0" dirty="0" err="1">
                <a:solidFill>
                  <a:srgbClr val="142130"/>
                </a:solidFill>
              </a:rPr>
              <a:t>DTm</a:t>
            </a:r>
            <a:r>
              <a:rPr lang="en" sz="2000" b="0" dirty="0">
                <a:solidFill>
                  <a:srgbClr val="142130"/>
                </a:solidFill>
              </a:rPr>
              <a:t> above agreed values and react when performance drops</a:t>
            </a:r>
            <a:endParaRPr dirty="0"/>
          </a:p>
          <a:p>
            <a:pPr marL="731520" lvl="1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/>
              <a:buChar char="○"/>
            </a:pPr>
            <a:r>
              <a:rPr lang="en" sz="2000" b="0" dirty="0">
                <a:solidFill>
                  <a:srgbClr val="142130"/>
                </a:solidFill>
              </a:rPr>
              <a:t>Assessed through measurement, not a checklist</a:t>
            </a:r>
            <a:endParaRPr dirty="0"/>
          </a:p>
        </p:txBody>
      </p:sp>
      <p:sp>
        <p:nvSpPr>
          <p:cNvPr id="308" name="Google Shape;308;p37"/>
          <p:cNvSpPr txBox="1"/>
          <p:nvPr/>
        </p:nvSpPr>
        <p:spPr>
          <a:xfrm>
            <a:off x="623400" y="896111"/>
            <a:ext cx="8208900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Action Overview: Response Requirements</a:t>
            </a:r>
            <a:endParaRPr dirty="0"/>
          </a:p>
        </p:txBody>
      </p:sp>
      <p:pic>
        <p:nvPicPr>
          <p:cNvPr id="309" name="Google Shape;309;p3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315" name="Google Shape;315;p38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7654326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 panose="020B0604020202020204" pitchFamily="34" charset="0"/>
              <a:buChar char="•"/>
            </a:pPr>
            <a:r>
              <a:rPr lang="en" sz="1600" b="0" dirty="0">
                <a:solidFill>
                  <a:srgbClr val="142130"/>
                </a:solidFill>
              </a:rPr>
              <a:t>A single private value </a:t>
            </a:r>
            <a:r>
              <a:rPr lang="en" sz="1600" b="1" dirty="0">
                <a:solidFill>
                  <a:srgbClr val="142130"/>
                </a:solidFill>
              </a:rPr>
              <a:t>from 0 to 100 </a:t>
            </a:r>
            <a:r>
              <a:rPr lang="en" sz="1600" b="0" dirty="0">
                <a:solidFill>
                  <a:srgbClr val="142130"/>
                </a:solidFill>
              </a:rPr>
              <a:t>reflecting long-term attitude toward abuse</a:t>
            </a:r>
            <a:endParaRPr sz="1600" dirty="0"/>
          </a:p>
          <a:p>
            <a:pPr marL="731520" lvl="1" indent="-310896" algn="l" rtl="0"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 panose="020B0604020202020204" pitchFamily="34" charset="0"/>
              <a:buChar char="•"/>
            </a:pPr>
            <a:r>
              <a:rPr lang="en" sz="1400" b="1" dirty="0">
                <a:solidFill>
                  <a:srgbClr val="142130"/>
                </a:solidFill>
              </a:rPr>
              <a:t>Mitigation rate: </a:t>
            </a:r>
            <a:r>
              <a:rPr lang="en" sz="1400" b="0" dirty="0">
                <a:solidFill>
                  <a:srgbClr val="142130"/>
                </a:solidFill>
              </a:rPr>
              <a:t>share of reported abusive domains mitigated (higher is better)</a:t>
            </a:r>
            <a:endParaRPr sz="1400" dirty="0"/>
          </a:p>
          <a:p>
            <a:pPr marL="731520" lvl="1" indent="-310896" algn="l" rtl="0"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 panose="020B0604020202020204" pitchFamily="34" charset="0"/>
              <a:buChar char="•"/>
            </a:pPr>
            <a:r>
              <a:rPr lang="en" sz="1400" b="1" dirty="0">
                <a:solidFill>
                  <a:srgbClr val="142130"/>
                </a:solidFill>
              </a:rPr>
              <a:t>Abuse exposure: </a:t>
            </a:r>
            <a:r>
              <a:rPr lang="en" sz="1400" b="0" dirty="0">
                <a:solidFill>
                  <a:srgbClr val="142130"/>
                </a:solidFill>
              </a:rPr>
              <a:t>reported abuse relative to portfolio size (lower is better)</a:t>
            </a:r>
          </a:p>
          <a:p>
            <a:pPr marL="731520" lvl="1" indent="-310896">
              <a:spcBef>
                <a:spcPts val="800"/>
              </a:spcBef>
              <a:buClr>
                <a:srgbClr val="142130"/>
              </a:buClr>
              <a:buSzPts val="2000"/>
              <a:buFont typeface="Arial" panose="020B0604020202020204" pitchFamily="34" charset="0"/>
              <a:buChar char="•"/>
            </a:pPr>
            <a:r>
              <a:rPr lang="en" sz="1400" b="1" dirty="0">
                <a:solidFill>
                  <a:srgbClr val="142130"/>
                </a:solidFill>
              </a:rPr>
              <a:t>Mitigation time: </a:t>
            </a:r>
            <a:r>
              <a:rPr lang="en" sz="1400" dirty="0">
                <a:solidFill>
                  <a:srgbClr val="142130"/>
                </a:solidFill>
              </a:rPr>
              <a:t>report to mitigation, if enough timestamps (faster is better)</a:t>
            </a:r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42130"/>
                </a:solidFill>
              </a:rPr>
              <a:t>Computed only with a minimum amount of reported abuse</a:t>
            </a:r>
            <a:endParaRPr lang="en-US" sz="1600" dirty="0"/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42130"/>
                </a:solidFill>
              </a:rPr>
              <a:t>12-month evaluation period</a:t>
            </a:r>
            <a:r>
              <a:rPr lang="en-US" sz="1600" dirty="0">
                <a:solidFill>
                  <a:srgbClr val="142130"/>
                </a:solidFill>
              </a:rPr>
              <a:t>, quarterly results as a check</a:t>
            </a:r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42130"/>
                </a:solidFill>
              </a:rPr>
              <a:t>Scaled per category (</a:t>
            </a:r>
            <a:r>
              <a:rPr lang="en-US" sz="1600" b="1" dirty="0">
                <a:solidFill>
                  <a:srgbClr val="142130"/>
                </a:solidFill>
              </a:rPr>
              <a:t>registrars</a:t>
            </a:r>
            <a:r>
              <a:rPr lang="en-US" sz="1600" dirty="0">
                <a:solidFill>
                  <a:srgbClr val="142130"/>
                </a:solidFill>
              </a:rPr>
              <a:t>, </a:t>
            </a:r>
            <a:r>
              <a:rPr lang="en-US" sz="1600" b="1" dirty="0">
                <a:solidFill>
                  <a:srgbClr val="142130"/>
                </a:solidFill>
              </a:rPr>
              <a:t>gTLDs</a:t>
            </a:r>
            <a:r>
              <a:rPr lang="en-US" sz="1600" dirty="0">
                <a:solidFill>
                  <a:srgbClr val="142130"/>
                </a:solidFill>
              </a:rPr>
              <a:t>, </a:t>
            </a:r>
            <a:r>
              <a:rPr lang="en-US" sz="1600" b="1" dirty="0">
                <a:solidFill>
                  <a:srgbClr val="142130"/>
                </a:solidFill>
              </a:rPr>
              <a:t>ccTLDs</a:t>
            </a:r>
            <a:r>
              <a:rPr lang="en-US" sz="1600" dirty="0">
                <a:solidFill>
                  <a:srgbClr val="142130"/>
                </a:solidFill>
              </a:rPr>
              <a:t>); weighted combination</a:t>
            </a:r>
            <a:endParaRPr lang="en-US" sz="1600" dirty="0"/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42130"/>
                </a:solidFill>
              </a:rPr>
              <a:t>Calculated by </a:t>
            </a:r>
            <a:r>
              <a:rPr lang="en-US" sz="1600" b="1" dirty="0">
                <a:solidFill>
                  <a:srgbClr val="142130"/>
                </a:solidFill>
              </a:rPr>
              <a:t>trusted data sources </a:t>
            </a:r>
            <a:r>
              <a:rPr lang="en-US" sz="1600" dirty="0">
                <a:solidFill>
                  <a:srgbClr val="142130"/>
                </a:solidFill>
              </a:rPr>
              <a:t>on their own data, sent via API</a:t>
            </a:r>
            <a:endParaRPr lang="en-US" sz="1600" dirty="0"/>
          </a:p>
          <a:p>
            <a:pPr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142130"/>
                </a:solidFill>
              </a:rPr>
              <a:t>No rankings</a:t>
            </a:r>
            <a:r>
              <a:rPr lang="en-US" sz="1600" dirty="0">
                <a:solidFill>
                  <a:srgbClr val="142130"/>
                </a:solidFill>
              </a:rPr>
              <a:t>: candidates only see their position against the threshold</a:t>
            </a:r>
            <a:endParaRPr lang="en-US" sz="1600" dirty="0"/>
          </a:p>
          <a:p>
            <a:pPr marL="420624" lvl="1" indent="0">
              <a:spcBef>
                <a:spcPts val="800"/>
              </a:spcBef>
              <a:buClr>
                <a:srgbClr val="142130"/>
              </a:buClr>
              <a:buSzPts val="2000"/>
              <a:buNone/>
            </a:pPr>
            <a:endParaRPr lang="en" sz="1400" dirty="0">
              <a:solidFill>
                <a:srgbClr val="142130"/>
              </a:solidFill>
            </a:endParaRPr>
          </a:p>
          <a:p>
            <a:pPr marL="731520" lvl="1" indent="-310896">
              <a:spcBef>
                <a:spcPts val="800"/>
              </a:spcBef>
              <a:buClr>
                <a:srgbClr val="142130"/>
              </a:buClr>
              <a:buSzPts val="2000"/>
              <a:buFont typeface="Arial"/>
              <a:buChar char="○"/>
            </a:pPr>
            <a:endParaRPr lang="en" sz="1400" dirty="0">
              <a:solidFill>
                <a:srgbClr val="142130"/>
              </a:solidFill>
            </a:endParaRPr>
          </a:p>
        </p:txBody>
      </p:sp>
      <p:sp>
        <p:nvSpPr>
          <p:cNvPr id="316" name="Google Shape;316;p38"/>
          <p:cNvSpPr txBox="1"/>
          <p:nvPr/>
        </p:nvSpPr>
        <p:spPr>
          <a:xfrm>
            <a:off x="623400" y="896112"/>
            <a:ext cx="82089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Action Overview: the Domain Trust Metric (</a:t>
            </a:r>
            <a:r>
              <a:rPr lang="en" sz="1500" b="0" i="0" u="none" strike="noStrike" cap="none" dirty="0" err="1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DTm</a:t>
            </a: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dirty="0"/>
          </a:p>
        </p:txBody>
      </p:sp>
      <p:pic>
        <p:nvPicPr>
          <p:cNvPr id="317" name="Google Shape;317;p3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Domain Trust Badge</a:t>
            </a:r>
            <a:endParaRPr/>
          </a:p>
        </p:txBody>
      </p:sp>
      <p:sp>
        <p:nvSpPr>
          <p:cNvPr id="347" name="Google Shape;347;p42"/>
          <p:cNvSpPr txBox="1"/>
          <p:nvPr/>
        </p:nvSpPr>
        <p:spPr>
          <a:xfrm>
            <a:off x="623400" y="896112"/>
            <a:ext cx="82089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In a Nutshell</a:t>
            </a:r>
            <a:endParaRPr dirty="0"/>
          </a:p>
        </p:txBody>
      </p:sp>
      <p:pic>
        <p:nvPicPr>
          <p:cNvPr id="348" name="Google Shape;348;p42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67285" y="1031509"/>
            <a:ext cx="5547361" cy="2971801"/>
          </a:xfrm>
          <a:prstGeom prst="rect">
            <a:avLst/>
          </a:prstGeom>
          <a:noFill/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49" name="Google Shape;349;p42"/>
          <p:cNvSpPr txBox="1"/>
          <p:nvPr/>
        </p:nvSpPr>
        <p:spPr>
          <a:xfrm>
            <a:off x="780446" y="4058173"/>
            <a:ext cx="83211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b="0" i="0" u="sng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Domain Trust Home</a:t>
            </a:r>
            <a:r>
              <a:rPr lang="en" sz="1300" b="0" i="0" u="none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en" sz="1300" b="0" i="0" u="sng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Domain Trust Badge Portal</a:t>
            </a:r>
            <a:r>
              <a:rPr lang="en" sz="1300" b="0" i="0" u="none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en" sz="1300" b="0" i="0" u="sng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Badge Guidelines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3"/>
          <p:cNvSpPr txBox="1">
            <a:spLocks noGrp="1"/>
          </p:cNvSpPr>
          <p:nvPr>
            <p:ph type="title"/>
          </p:nvPr>
        </p:nvSpPr>
        <p:spPr>
          <a:xfrm>
            <a:off x="310896" y="1600200"/>
            <a:ext cx="85221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600" b="1"/>
              <a:t>Testing Stage</a:t>
            </a:r>
            <a:endParaRPr/>
          </a:p>
        </p:txBody>
      </p:sp>
      <p:sp>
        <p:nvSpPr>
          <p:cNvPr id="355" name="Google Shape;355;p43"/>
          <p:cNvSpPr txBox="1"/>
          <p:nvPr/>
        </p:nvSpPr>
        <p:spPr>
          <a:xfrm>
            <a:off x="310896" y="2606040"/>
            <a:ext cx="8522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0" i="0" u="none" strike="noStrike" cap="none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The Way to Implementation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Self-Assessment Tool</a:t>
            </a:r>
            <a:endParaRPr/>
          </a:p>
        </p:txBody>
      </p:sp>
      <p:sp>
        <p:nvSpPr>
          <p:cNvPr id="361" name="Google Shape;361;p44"/>
          <p:cNvSpPr txBox="1"/>
          <p:nvPr/>
        </p:nvSpPr>
        <p:spPr>
          <a:xfrm>
            <a:off x="623400" y="896112"/>
            <a:ext cx="82089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(Registries &amp; Registrars): the Validation Scheme</a:t>
            </a:r>
            <a:endParaRPr dirty="0"/>
          </a:p>
        </p:txBody>
      </p:sp>
      <p:pic>
        <p:nvPicPr>
          <p:cNvPr id="362" name="Google Shape;362;p4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83673" y="1199950"/>
            <a:ext cx="5376652" cy="2971801"/>
          </a:xfrm>
          <a:prstGeom prst="rect">
            <a:avLst/>
          </a:prstGeom>
          <a:noFill/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63" name="Google Shape;363;p44"/>
          <p:cNvSpPr txBox="1"/>
          <p:nvPr/>
        </p:nvSpPr>
        <p:spPr>
          <a:xfrm>
            <a:off x="411480" y="4226614"/>
            <a:ext cx="83211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b="0" i="0" u="none" strike="noStrike" cap="none">
                <a:solidFill>
                  <a:srgbClr val="23956B"/>
                </a:solidFill>
                <a:latin typeface="Arial"/>
                <a:ea typeface="Arial"/>
                <a:cs typeface="Arial"/>
                <a:sym typeface="Arial"/>
              </a:rPr>
              <a:t>Validation + Feedback Collection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Resource Pool</a:t>
            </a:r>
            <a:endParaRPr/>
          </a:p>
        </p:txBody>
      </p:sp>
      <p:sp>
        <p:nvSpPr>
          <p:cNvPr id="401" name="Google Shape;401;p49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6932432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600" b="1" dirty="0">
                <a:solidFill>
                  <a:srgbClr val="142130"/>
                </a:solidFill>
              </a:rPr>
              <a:t>Resource Pool: </a:t>
            </a:r>
            <a:r>
              <a:rPr lang="en-US" sz="1600" dirty="0">
                <a:solidFill>
                  <a:srgbClr val="142130"/>
                </a:solidFill>
              </a:rPr>
              <a:t>community-built help per requirement, still in pilot mode</a:t>
            </a:r>
            <a:endParaRPr lang="en-US" sz="16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600" dirty="0">
                <a:solidFill>
                  <a:srgbClr val="142130"/>
                </a:solidFill>
              </a:rPr>
              <a:t>The Badge as a meeting point for the anti-abuse community, where </a:t>
            </a:r>
            <a:r>
              <a:rPr lang="en-US" sz="1600" b="1" dirty="0">
                <a:solidFill>
                  <a:srgbClr val="142130"/>
                </a:solidFill>
              </a:rPr>
              <a:t>every business model and methodology is fully respected</a:t>
            </a:r>
            <a:endParaRPr lang="en-US" sz="16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600" b="1" dirty="0">
                <a:solidFill>
                  <a:srgbClr val="142130"/>
                </a:solidFill>
              </a:rPr>
              <a:t>Open call for resources:</a:t>
            </a:r>
            <a:endParaRPr sz="1600" dirty="0"/>
          </a:p>
          <a:p>
            <a:pPr marL="731520" lvl="1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/>
              <a:buChar char="○"/>
            </a:pPr>
            <a:r>
              <a:rPr lang="en" sz="1400" b="0" dirty="0">
                <a:solidFill>
                  <a:srgbClr val="142130"/>
                </a:solidFill>
              </a:rPr>
              <a:t>free or paid resources, each linked to a requirement code</a:t>
            </a:r>
            <a:endParaRPr sz="1400" dirty="0"/>
          </a:p>
          <a:p>
            <a:pPr marL="731520" lvl="1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/>
              <a:buChar char="○"/>
            </a:pPr>
            <a:r>
              <a:rPr lang="en" sz="1400" b="0" dirty="0">
                <a:solidFill>
                  <a:srgbClr val="142130"/>
                </a:solidFill>
              </a:rPr>
              <a:t>short form: organization, logo, description (up to 100 words, with link), cost</a:t>
            </a:r>
          </a:p>
          <a:p>
            <a:pPr marL="731520" lvl="1" indent="-310896">
              <a:spcBef>
                <a:spcPts val="800"/>
              </a:spcBef>
              <a:buClr>
                <a:srgbClr val="142130"/>
              </a:buClr>
              <a:buSzPts val="2000"/>
              <a:buFont typeface="Arial"/>
              <a:buChar char="○"/>
            </a:pPr>
            <a:r>
              <a:rPr lang="en-US" sz="1400" dirty="0">
                <a:solidFill>
                  <a:srgbClr val="142130"/>
                </a:solidFill>
              </a:rPr>
              <a:t>open until February 28, 2027, then ongoing through a direct submission link</a:t>
            </a:r>
            <a:endParaRPr lang="en-US" sz="1400" dirty="0"/>
          </a:p>
          <a:p>
            <a:pPr marL="731520" lvl="1" indent="-310896">
              <a:spcBef>
                <a:spcPts val="800"/>
              </a:spcBef>
              <a:buClr>
                <a:srgbClr val="142130"/>
              </a:buClr>
              <a:buSzPts val="2000"/>
              <a:buFont typeface="Arial"/>
              <a:buChar char="○"/>
            </a:pPr>
            <a:r>
              <a:rPr lang="en-US" sz="1400" dirty="0">
                <a:solidFill>
                  <a:srgbClr val="142130"/>
                </a:solidFill>
              </a:rPr>
              <a:t>first list published at launch, to be constantly renewed</a:t>
            </a:r>
            <a:endParaRPr lang="en-US" sz="1400" dirty="0"/>
          </a:p>
          <a:p>
            <a:pPr marL="731520" lvl="1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000"/>
              <a:buFont typeface="Arial"/>
              <a:buChar char="○"/>
            </a:pPr>
            <a:endParaRPr dirty="0"/>
          </a:p>
        </p:txBody>
      </p:sp>
      <p:pic>
        <p:nvPicPr>
          <p:cNvPr id="403" name="Google Shape;403;p4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8079" y="2240280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5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400" b="1"/>
              <a:t>Roadmap</a:t>
            </a:r>
            <a:endParaRPr/>
          </a:p>
        </p:txBody>
      </p:sp>
      <p:sp>
        <p:nvSpPr>
          <p:cNvPr id="417" name="Google Shape;417;p51"/>
          <p:cNvSpPr txBox="1">
            <a:spLocks noGrp="1"/>
          </p:cNvSpPr>
          <p:nvPr>
            <p:ph type="body" idx="1"/>
          </p:nvPr>
        </p:nvSpPr>
        <p:spPr>
          <a:xfrm>
            <a:off x="623400" y="1243584"/>
            <a:ext cx="7758600" cy="3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" rIns="91425" bIns="91425" anchor="t" anchorCtr="0">
            <a:noAutofit/>
          </a:bodyPr>
          <a:lstStyle/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Now to end 2026: </a:t>
            </a:r>
            <a:r>
              <a:rPr lang="en" sz="1800" b="0" dirty="0">
                <a:solidFill>
                  <a:srgbClr val="142130"/>
                </a:solidFill>
              </a:rPr>
              <a:t>Self-Assessment Tool pilot &amp; </a:t>
            </a:r>
            <a:r>
              <a:rPr lang="en" sz="1800" b="0" dirty="0" err="1">
                <a:solidFill>
                  <a:srgbClr val="142130"/>
                </a:solidFill>
              </a:rPr>
              <a:t>DTm</a:t>
            </a:r>
            <a:r>
              <a:rPr lang="en" sz="1800" b="0" dirty="0">
                <a:solidFill>
                  <a:srgbClr val="142130"/>
                </a:solidFill>
              </a:rPr>
              <a:t> tests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Late November to mid-December 2026: </a:t>
            </a:r>
            <a:r>
              <a:rPr lang="en" sz="1800" b="0" dirty="0">
                <a:solidFill>
                  <a:srgbClr val="142130"/>
                </a:solidFill>
              </a:rPr>
              <a:t>DTAWG reviews test results</a:t>
            </a:r>
            <a:endParaRPr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r>
              <a:rPr lang="en" sz="1800" b="1" dirty="0">
                <a:solidFill>
                  <a:srgbClr val="142130"/>
                </a:solidFill>
              </a:rPr>
              <a:t>December 2026 to March 2027: </a:t>
            </a:r>
            <a:r>
              <a:rPr lang="en" sz="1800" b="0" dirty="0">
                <a:solidFill>
                  <a:srgbClr val="142130"/>
                </a:solidFill>
              </a:rPr>
              <a:t>Portal adjustments</a:t>
            </a:r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February 28, 2027: </a:t>
            </a:r>
            <a:r>
              <a:rPr lang="en-US" sz="1800" dirty="0">
                <a:solidFill>
                  <a:srgbClr val="142130"/>
                </a:solidFill>
              </a:rPr>
              <a:t>Resource Pool call closes; submissions continue on an ongoing basis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March 2027: </a:t>
            </a:r>
            <a:r>
              <a:rPr lang="en-US" sz="1800" dirty="0">
                <a:solidFill>
                  <a:srgbClr val="142130"/>
                </a:solidFill>
              </a:rPr>
              <a:t>formal launch at ICANN 88, Lisbon</a:t>
            </a:r>
            <a:endParaRPr lang="en-US" sz="1800" dirty="0"/>
          </a:p>
          <a:p>
            <a:pPr marL="365760" indent="-310896">
              <a:spcBef>
                <a:spcPts val="800"/>
              </a:spcBef>
              <a:buClr>
                <a:srgbClr val="142130"/>
              </a:buClr>
              <a:buSzPts val="2400"/>
              <a:buFont typeface="Arial"/>
              <a:buChar char="●"/>
            </a:pPr>
            <a:r>
              <a:rPr lang="en-US" sz="1800" b="1" dirty="0">
                <a:solidFill>
                  <a:srgbClr val="142130"/>
                </a:solidFill>
              </a:rPr>
              <a:t>From Q2 2027: </a:t>
            </a:r>
            <a:r>
              <a:rPr lang="en-US" sz="1800" dirty="0">
                <a:solidFill>
                  <a:srgbClr val="142130"/>
                </a:solidFill>
              </a:rPr>
              <a:t>systematic work on hosting services expected to begin</a:t>
            </a:r>
            <a:endParaRPr lang="en-US" sz="1800" dirty="0"/>
          </a:p>
          <a:p>
            <a:pPr marL="365760" lvl="0" indent="-310896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142130"/>
              </a:buClr>
              <a:buSzPts val="2400"/>
              <a:buFont typeface="Arial"/>
              <a:buChar char="●"/>
            </a:pPr>
            <a:endParaRPr dirty="0"/>
          </a:p>
        </p:txBody>
      </p:sp>
      <p:sp>
        <p:nvSpPr>
          <p:cNvPr id="418" name="Google Shape;418;p51"/>
          <p:cNvSpPr txBox="1"/>
          <p:nvPr/>
        </p:nvSpPr>
        <p:spPr>
          <a:xfrm>
            <a:off x="623400" y="896112"/>
            <a:ext cx="82089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0" i="0" u="none" strike="noStrike" cap="none" dirty="0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What Is Coming Next?</a:t>
            </a:r>
            <a:endParaRPr dirty="0"/>
          </a:p>
        </p:txBody>
      </p:sp>
      <p:pic>
        <p:nvPicPr>
          <p:cNvPr id="419" name="Google Shape;419;p5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18395" y="278452"/>
            <a:ext cx="1280160" cy="123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6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/>
              <a:t>Key Takeaways</a:t>
            </a:r>
            <a:endParaRPr dirty="0"/>
          </a:p>
        </p:txBody>
      </p:sp>
      <p:sp>
        <p:nvSpPr>
          <p:cNvPr id="521" name="Google Shape;521;p6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</a:rPr>
              <a:t>Domain registration operators will soon have a tool to validate their anti-abuse efforts: </a:t>
            </a:r>
            <a:r>
              <a:rPr lang="en" b="1" dirty="0">
                <a:solidFill>
                  <a:schemeClr val="dk1"/>
                </a:solidFill>
              </a:rPr>
              <a:t>the Domain Trust Badge</a:t>
            </a:r>
            <a:endParaRPr b="1"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</a:rPr>
              <a:t>The Badge was developed by a group of operators and experts; it reflects their shared understanding of baseline anti-abuse practices</a:t>
            </a:r>
            <a:endParaRPr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</a:rPr>
              <a:t>The Badge is in its final development stage and needs testers: come check it out!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899045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56"/>
          <p:cNvSpPr txBox="1">
            <a:spLocks noGrp="1"/>
          </p:cNvSpPr>
          <p:nvPr>
            <p:ph type="title"/>
          </p:nvPr>
        </p:nvSpPr>
        <p:spPr>
          <a:xfrm>
            <a:off x="310896" y="1600200"/>
            <a:ext cx="85221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600" b="1" dirty="0"/>
              <a:t>Contact</a:t>
            </a:r>
            <a:endParaRPr dirty="0"/>
          </a:p>
        </p:txBody>
      </p:sp>
      <p:sp>
        <p:nvSpPr>
          <p:cNvPr id="457" name="Google Shape;457;p56"/>
          <p:cNvSpPr txBox="1"/>
          <p:nvPr/>
        </p:nvSpPr>
        <p:spPr>
          <a:xfrm>
            <a:off x="310896" y="2606040"/>
            <a:ext cx="8522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0" i="0" u="none" strike="noStrike" cap="none">
                <a:solidFill>
                  <a:srgbClr val="008393"/>
                </a:solidFill>
                <a:latin typeface="Arial"/>
                <a:ea typeface="Arial"/>
                <a:cs typeface="Arial"/>
                <a:sym typeface="Arial"/>
              </a:rPr>
              <a:t>afcernuda@globalcyberalliance.org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PWG Lime Green">
  <a:themeElements>
    <a:clrScheme name="APWG_CeCOSI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PWG_CeCOSI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APWG_CeCOSI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WG_CeCOSI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WG_CeCOSI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WG_CeCOSI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WG_CeCOSI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WG_CeCOSI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WG_CeCOSI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APWG Lime Green</Template>
  <TotalTime>27</TotalTime>
  <Words>1231</Words>
  <Application>Microsoft Macintosh PowerPoint</Application>
  <PresentationFormat>On-screen Show (16:9)</PresentationFormat>
  <Paragraphs>178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Wingdings</vt:lpstr>
      <vt:lpstr>Aleo SemiBold</vt:lpstr>
      <vt:lpstr>Aleo</vt:lpstr>
      <vt:lpstr>Source Sans 3</vt:lpstr>
      <vt:lpstr>Oswald</vt:lpstr>
      <vt:lpstr>APWG Lime Green</vt:lpstr>
      <vt:lpstr>Four of a Kind: DNS Anti-Abuse and Stability Programs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Takeaways</vt:lpstr>
      <vt:lpstr>Contact</vt:lpstr>
      <vt:lpstr>PowerPoint Presentation</vt:lpstr>
      <vt:lpstr>GCA’s Universe</vt:lpstr>
      <vt:lpstr>I2: Internet Integrity</vt:lpstr>
      <vt:lpstr>A Busy Ecosystem</vt:lpstr>
      <vt:lpstr>Data, Community, Action</vt:lpstr>
      <vt:lpstr>Domain Trust Badge</vt:lpstr>
      <vt:lpstr>Domain Trust Badge</vt:lpstr>
      <vt:lpstr>Domain Trust Badge</vt:lpstr>
      <vt:lpstr>Domain Trust Badge</vt:lpstr>
      <vt:lpstr>Domain Trust Badge</vt:lpstr>
      <vt:lpstr>Domain Trust Badge</vt:lpstr>
      <vt:lpstr>Domain Trust Badge</vt:lpstr>
      <vt:lpstr>Domain Trust Badge</vt:lpstr>
      <vt:lpstr>Testing Stage</vt:lpstr>
      <vt:lpstr>Self-Assessment Tool</vt:lpstr>
      <vt:lpstr>Resource Pool</vt:lpstr>
      <vt:lpstr>Roadmap</vt:lpstr>
      <vt:lpstr>Key Takeaways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Rod Rasmussen</cp:lastModifiedBy>
  <cp:revision>4</cp:revision>
  <dcterms:modified xsi:type="dcterms:W3CDTF">2026-11-05T12:57:21Z</dcterms:modified>
</cp:coreProperties>
</file>